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7" r:id="rId2"/>
    <p:sldId id="266" r:id="rId3"/>
    <p:sldId id="256" r:id="rId4"/>
    <p:sldId id="258" r:id="rId5"/>
    <p:sldId id="261" r:id="rId6"/>
    <p:sldId id="259" r:id="rId7"/>
    <p:sldId id="264" r:id="rId8"/>
    <p:sldId id="263" r:id="rId9"/>
    <p:sldId id="260" r:id="rId10"/>
    <p:sldId id="26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76DDBA-E1C4-4346-9D57-1B1490977730}" v="19" dt="2024-01-29T21:00:54.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19" autoAdjust="0"/>
    <p:restoredTop sz="94660"/>
  </p:normalViewPr>
  <p:slideViewPr>
    <p:cSldViewPr snapToGrid="0">
      <p:cViewPr varScale="1">
        <p:scale>
          <a:sx n="63" d="100"/>
          <a:sy n="63" d="100"/>
        </p:scale>
        <p:origin x="89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icHistory" userId="3f2fcef4ab25f02f" providerId="LiveId" clId="{6376DDBA-E1C4-4346-9D57-1B1490977730}"/>
    <pc:docChg chg="undo custSel modSld">
      <pc:chgData name="Phil icHistory" userId="3f2fcef4ab25f02f" providerId="LiveId" clId="{6376DDBA-E1C4-4346-9D57-1B1490977730}" dt="2024-01-29T21:01:21.521" v="47" actId="20577"/>
      <pc:docMkLst>
        <pc:docMk/>
      </pc:docMkLst>
      <pc:sldChg chg="modSp mod">
        <pc:chgData name="Phil icHistory" userId="3f2fcef4ab25f02f" providerId="LiveId" clId="{6376DDBA-E1C4-4346-9D57-1B1490977730}" dt="2024-01-29T21:01:21.521" v="47" actId="20577"/>
        <pc:sldMkLst>
          <pc:docMk/>
          <pc:sldMk cId="1783624292" sldId="257"/>
        </pc:sldMkLst>
        <pc:spChg chg="mod">
          <ac:chgData name="Phil icHistory" userId="3f2fcef4ab25f02f" providerId="LiveId" clId="{6376DDBA-E1C4-4346-9D57-1B1490977730}" dt="2024-01-29T21:01:21.521" v="47" actId="20577"/>
          <ac:spMkLst>
            <pc:docMk/>
            <pc:sldMk cId="1783624292" sldId="257"/>
            <ac:spMk id="8" creationId="{00000000-0000-0000-0000-000000000000}"/>
          </ac:spMkLst>
        </pc:spChg>
        <pc:picChg chg="mod">
          <ac:chgData name="Phil icHistory" userId="3f2fcef4ab25f02f" providerId="LiveId" clId="{6376DDBA-E1C4-4346-9D57-1B1490977730}" dt="2024-01-29T21:00:43.469" v="42" actId="14100"/>
          <ac:picMkLst>
            <pc:docMk/>
            <pc:sldMk cId="1783624292" sldId="257"/>
            <ac:picMk id="5" creationId="{00000000-0000-0000-0000-000000000000}"/>
          </ac:picMkLst>
        </pc:picChg>
        <pc:picChg chg="mod">
          <ac:chgData name="Phil icHistory" userId="3f2fcef4ab25f02f" providerId="LiveId" clId="{6376DDBA-E1C4-4346-9D57-1B1490977730}" dt="2024-01-29T21:00:54.818" v="45" actId="1076"/>
          <ac:picMkLst>
            <pc:docMk/>
            <pc:sldMk cId="1783624292" sldId="257"/>
            <ac:picMk id="1026" creationId="{FCEEED8F-7468-46FD-B93A-D643AACCE1D9}"/>
          </ac:picMkLst>
        </pc:picChg>
        <pc:picChg chg="mod">
          <ac:chgData name="Phil icHistory" userId="3f2fcef4ab25f02f" providerId="LiveId" clId="{6376DDBA-E1C4-4346-9D57-1B1490977730}" dt="2024-01-29T21:00:36.965" v="40" actId="14100"/>
          <ac:picMkLst>
            <pc:docMk/>
            <pc:sldMk cId="1783624292" sldId="257"/>
            <ac:picMk id="3074" creationId="{00000000-0000-0000-0000-000000000000}"/>
          </ac:picMkLst>
        </pc:picChg>
        <pc:picChg chg="mod">
          <ac:chgData name="Phil icHistory" userId="3f2fcef4ab25f02f" providerId="LiveId" clId="{6376DDBA-E1C4-4346-9D57-1B1490977730}" dt="2024-01-29T21:00:45.126" v="43" actId="1076"/>
          <ac:picMkLst>
            <pc:docMk/>
            <pc:sldMk cId="1783624292" sldId="257"/>
            <ac:picMk id="6148" creationId="{00000000-0000-0000-0000-000000000000}"/>
          </ac:picMkLst>
        </pc:picChg>
      </pc:sldChg>
      <pc:sldChg chg="modSp mod">
        <pc:chgData name="Phil icHistory" userId="3f2fcef4ab25f02f" providerId="LiveId" clId="{6376DDBA-E1C4-4346-9D57-1B1490977730}" dt="2024-01-29T20:59:47.121" v="31" actId="113"/>
        <pc:sldMkLst>
          <pc:docMk/>
          <pc:sldMk cId="1432230086" sldId="258"/>
        </pc:sldMkLst>
        <pc:spChg chg="mod">
          <ac:chgData name="Phil icHistory" userId="3f2fcef4ab25f02f" providerId="LiveId" clId="{6376DDBA-E1C4-4346-9D57-1B1490977730}" dt="2024-01-29T20:59:47.121" v="31" actId="113"/>
          <ac:spMkLst>
            <pc:docMk/>
            <pc:sldMk cId="1432230086" sldId="258"/>
            <ac:spMk id="2" creationId="{00000000-0000-0000-0000-000000000000}"/>
          </ac:spMkLst>
        </pc:spChg>
      </pc:sldChg>
      <pc:sldChg chg="modSp mod">
        <pc:chgData name="Phil icHistory" userId="3f2fcef4ab25f02f" providerId="LiveId" clId="{6376DDBA-E1C4-4346-9D57-1B1490977730}" dt="2024-01-29T20:58:58.776" v="25" actId="1076"/>
        <pc:sldMkLst>
          <pc:docMk/>
          <pc:sldMk cId="963312" sldId="259"/>
        </pc:sldMkLst>
        <pc:spChg chg="mod">
          <ac:chgData name="Phil icHistory" userId="3f2fcef4ab25f02f" providerId="LiveId" clId="{6376DDBA-E1C4-4346-9D57-1B1490977730}" dt="2024-01-29T20:58:58.776" v="25" actId="1076"/>
          <ac:spMkLst>
            <pc:docMk/>
            <pc:sldMk cId="963312" sldId="259"/>
            <ac:spMk id="2" creationId="{00000000-0000-0000-0000-000000000000}"/>
          </ac:spMkLst>
        </pc:spChg>
        <pc:graphicFrameChg chg="mod modGraphic">
          <ac:chgData name="Phil icHistory" userId="3f2fcef4ab25f02f" providerId="LiveId" clId="{6376DDBA-E1C4-4346-9D57-1B1490977730}" dt="2024-01-29T20:56:00.179" v="15" actId="14100"/>
          <ac:graphicFrameMkLst>
            <pc:docMk/>
            <pc:sldMk cId="963312" sldId="259"/>
            <ac:graphicFrameMk id="4" creationId="{00000000-0000-0000-0000-000000000000}"/>
          </ac:graphicFrameMkLst>
        </pc:graphicFrameChg>
      </pc:sldChg>
      <pc:sldChg chg="modSp mod">
        <pc:chgData name="Phil icHistory" userId="3f2fcef4ab25f02f" providerId="LiveId" clId="{6376DDBA-E1C4-4346-9D57-1B1490977730}" dt="2024-01-29T20:58:32.799" v="20" actId="113"/>
        <pc:sldMkLst>
          <pc:docMk/>
          <pc:sldMk cId="3828796557" sldId="260"/>
        </pc:sldMkLst>
        <pc:spChg chg="mod">
          <ac:chgData name="Phil icHistory" userId="3f2fcef4ab25f02f" providerId="LiveId" clId="{6376DDBA-E1C4-4346-9D57-1B1490977730}" dt="2024-01-29T20:58:32.799" v="20" actId="113"/>
          <ac:spMkLst>
            <pc:docMk/>
            <pc:sldMk cId="3828796557" sldId="260"/>
            <ac:spMk id="2" creationId="{00000000-0000-0000-0000-000000000000}"/>
          </ac:spMkLst>
        </pc:spChg>
        <pc:spChg chg="mod">
          <ac:chgData name="Phil icHistory" userId="3f2fcef4ab25f02f" providerId="LiveId" clId="{6376DDBA-E1C4-4346-9D57-1B1490977730}" dt="2024-01-29T20:58:15.155" v="18" actId="1076"/>
          <ac:spMkLst>
            <pc:docMk/>
            <pc:sldMk cId="3828796557" sldId="260"/>
            <ac:spMk id="3" creationId="{00000000-0000-0000-0000-000000000000}"/>
          </ac:spMkLst>
        </pc:spChg>
        <pc:picChg chg="mod">
          <ac:chgData name="Phil icHistory" userId="3f2fcef4ab25f02f" providerId="LiveId" clId="{6376DDBA-E1C4-4346-9D57-1B1490977730}" dt="2024-01-29T20:58:19.415" v="19" actId="14100"/>
          <ac:picMkLst>
            <pc:docMk/>
            <pc:sldMk cId="3828796557" sldId="260"/>
            <ac:picMk id="1032" creationId="{00000000-0000-0000-0000-000000000000}"/>
          </ac:picMkLst>
        </pc:picChg>
      </pc:sldChg>
      <pc:sldChg chg="modSp mod">
        <pc:chgData name="Phil icHistory" userId="3f2fcef4ab25f02f" providerId="LiveId" clId="{6376DDBA-E1C4-4346-9D57-1B1490977730}" dt="2024-01-29T20:59:41.352" v="30" actId="14100"/>
        <pc:sldMkLst>
          <pc:docMk/>
          <pc:sldMk cId="4167374690" sldId="261"/>
        </pc:sldMkLst>
        <pc:spChg chg="mod">
          <ac:chgData name="Phil icHistory" userId="3f2fcef4ab25f02f" providerId="LiveId" clId="{6376DDBA-E1C4-4346-9D57-1B1490977730}" dt="2024-01-29T20:59:36.646" v="28" actId="113"/>
          <ac:spMkLst>
            <pc:docMk/>
            <pc:sldMk cId="4167374690" sldId="261"/>
            <ac:spMk id="2" creationId="{00000000-0000-0000-0000-000000000000}"/>
          </ac:spMkLst>
        </pc:spChg>
        <pc:picChg chg="mod">
          <ac:chgData name="Phil icHistory" userId="3f2fcef4ab25f02f" providerId="LiveId" clId="{6376DDBA-E1C4-4346-9D57-1B1490977730}" dt="2024-01-29T20:59:41.352" v="30" actId="14100"/>
          <ac:picMkLst>
            <pc:docMk/>
            <pc:sldMk cId="4167374690" sldId="261"/>
            <ac:picMk id="25" creationId="{00000000-0000-0000-0000-000000000000}"/>
          </ac:picMkLst>
        </pc:picChg>
      </pc:sldChg>
      <pc:sldChg chg="modSp mod">
        <pc:chgData name="Phil icHistory" userId="3f2fcef4ab25f02f" providerId="LiveId" clId="{6376DDBA-E1C4-4346-9D57-1B1490977730}" dt="2024-01-29T20:58:38.770" v="21" actId="113"/>
        <pc:sldMkLst>
          <pc:docMk/>
          <pc:sldMk cId="2161957739" sldId="263"/>
        </pc:sldMkLst>
        <pc:spChg chg="mod">
          <ac:chgData name="Phil icHistory" userId="3f2fcef4ab25f02f" providerId="LiveId" clId="{6376DDBA-E1C4-4346-9D57-1B1490977730}" dt="2024-01-29T20:58:38.770" v="21" actId="113"/>
          <ac:spMkLst>
            <pc:docMk/>
            <pc:sldMk cId="2161957739" sldId="263"/>
            <ac:spMk id="2" creationId="{00000000-0000-0000-0000-000000000000}"/>
          </ac:spMkLst>
        </pc:spChg>
        <pc:picChg chg="mod">
          <ac:chgData name="Phil icHistory" userId="3f2fcef4ab25f02f" providerId="LiveId" clId="{6376DDBA-E1C4-4346-9D57-1B1490977730}" dt="2024-01-29T20:57:27.906" v="17" actId="1076"/>
          <ac:picMkLst>
            <pc:docMk/>
            <pc:sldMk cId="2161957739" sldId="263"/>
            <ac:picMk id="1032" creationId="{00000000-0000-0000-0000-000000000000}"/>
          </ac:picMkLst>
        </pc:picChg>
      </pc:sldChg>
      <pc:sldChg chg="modSp mod">
        <pc:chgData name="Phil icHistory" userId="3f2fcef4ab25f02f" providerId="LiveId" clId="{6376DDBA-E1C4-4346-9D57-1B1490977730}" dt="2024-01-29T20:59:28.938" v="27" actId="14100"/>
        <pc:sldMkLst>
          <pc:docMk/>
          <pc:sldMk cId="2122139154" sldId="264"/>
        </pc:sldMkLst>
        <pc:spChg chg="mod">
          <ac:chgData name="Phil icHistory" userId="3f2fcef4ab25f02f" providerId="LiveId" clId="{6376DDBA-E1C4-4346-9D57-1B1490977730}" dt="2024-01-29T20:59:28.938" v="27" actId="14100"/>
          <ac:spMkLst>
            <pc:docMk/>
            <pc:sldMk cId="2122139154" sldId="264"/>
            <ac:spMk id="2" creationId="{00000000-0000-0000-0000-000000000000}"/>
          </ac:spMkLst>
        </pc:spChg>
      </pc:sldChg>
    </pc:docChg>
  </pc:docChgLst>
  <pc:docChgLst>
    <pc:chgData name="Phil" userId="3f2fcef4ab25f02f" providerId="LiveId" clId="{76EA2B6F-263D-44E8-8F2F-4F903101B537}"/>
    <pc:docChg chg="custSel modSld">
      <pc:chgData name="Phil" userId="3f2fcef4ab25f02f" providerId="LiveId" clId="{76EA2B6F-263D-44E8-8F2F-4F903101B537}" dt="2022-01-26T14:05:22.939" v="0" actId="313"/>
      <pc:docMkLst>
        <pc:docMk/>
      </pc:docMkLst>
      <pc:sldChg chg="modSp mod">
        <pc:chgData name="Phil" userId="3f2fcef4ab25f02f" providerId="LiveId" clId="{76EA2B6F-263D-44E8-8F2F-4F903101B537}" dt="2022-01-26T14:05:22.939" v="0" actId="313"/>
        <pc:sldMkLst>
          <pc:docMk/>
          <pc:sldMk cId="2295964957" sldId="266"/>
        </pc:sldMkLst>
        <pc:spChg chg="mod">
          <ac:chgData name="Phil" userId="3f2fcef4ab25f02f" providerId="LiveId" clId="{76EA2B6F-263D-44E8-8F2F-4F903101B537}" dt="2022-01-26T14:05:22.939" v="0" actId="313"/>
          <ac:spMkLst>
            <pc:docMk/>
            <pc:sldMk cId="2295964957" sldId="266"/>
            <ac:spMk id="2" creationId="{9763AC92-CB2A-4935-B147-CF4D1349EA0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4884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37771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83597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271911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16918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62958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46620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64072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86937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33435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91502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08240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77305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14764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12594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7629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06622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168114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11.png"/><Relationship Id="rId4" Type="http://schemas.openxmlformats.org/officeDocument/2006/relationships/hyperlink" Target="https://www.youtube.com/watch?v=roNmeOOJCDY"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0.png"/><Relationship Id="rId3" Type="http://schemas.openxmlformats.org/officeDocument/2006/relationships/image" Target="../media/image14.jpeg"/><Relationship Id="rId7" Type="http://schemas.openxmlformats.org/officeDocument/2006/relationships/image" Target="../media/image16.jpeg"/><Relationship Id="rId12" Type="http://schemas.openxmlformats.org/officeDocument/2006/relationships/slide" Target="slide2.xml"/><Relationship Id="rId2" Type="http://schemas.openxmlformats.org/officeDocument/2006/relationships/slide" Target="slide8.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image" Target="../media/image18.jpeg"/><Relationship Id="rId5" Type="http://schemas.openxmlformats.org/officeDocument/2006/relationships/image" Target="../media/image15.jpeg"/><Relationship Id="rId15" Type="http://schemas.openxmlformats.org/officeDocument/2006/relationships/image" Target="../media/image19.png"/><Relationship Id="rId10" Type="http://schemas.openxmlformats.org/officeDocument/2006/relationships/slide" Target="slide4.xml"/><Relationship Id="rId4" Type="http://schemas.openxmlformats.org/officeDocument/2006/relationships/slide" Target="slide6.xml"/><Relationship Id="rId9" Type="http://schemas.openxmlformats.org/officeDocument/2006/relationships/image" Target="../media/image17.jpeg"/><Relationship Id="rId14" Type="http://schemas.openxmlformats.org/officeDocument/2006/relationships/slide" Target="slide9.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1.jpeg"/><Relationship Id="rId7"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https://www.youtube.com/watch?v=pcy7qV-BGF4" TargetMode="External"/><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hyperlink" Target="https://www.youtube.com/watch?v=NCl_FJCLaYU" TargetMode="External"/><Relationship Id="rId5" Type="http://schemas.openxmlformats.org/officeDocument/2006/relationships/image" Target="../media/image26.jpeg"/><Relationship Id="rId10" Type="http://schemas.openxmlformats.org/officeDocument/2006/relationships/image" Target="../media/image10.png"/><Relationship Id="rId4" Type="http://schemas.openxmlformats.org/officeDocument/2006/relationships/image" Target="../media/image25.jpe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youtube.com/watch?v=oWww0YIf-JE"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youtube.com/watch?v=cv-pTU99RcY"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10.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1.png"/><Relationship Id="rId4" Type="http://schemas.openxmlformats.org/officeDocument/2006/relationships/hyperlink" Target="https://www.youtube.com/watch?v=Q6XJ5_hO1RE" TargetMode="External"/></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1.png"/><Relationship Id="rId7" Type="http://schemas.openxmlformats.org/officeDocument/2006/relationships/image" Target="../media/image37.jpeg"/><Relationship Id="rId2" Type="http://schemas.openxmlformats.org/officeDocument/2006/relationships/hyperlink" Target="https://www.youtube.com/watch?v=bB_kbFAui-U" TargetMode="Externa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8" descr="https://upload.wikimedia.org/wikipedia/commons/thumb/0/06/Brooklyn_Museum_-_A_Ride_for_Liberty_--_The_Fugitive_Slaves_-_Eastman_Johnson_-_overall.jpg/400px-Brooklyn_Museum_-_A_Ride_for_Liberty_--_The_Fugitive_Slaves_-_Eastman_Johnson_-_overall.jpg"/>
          <p:cNvPicPr>
            <a:picLocks noChangeAspect="1" noChangeArrowheads="1"/>
          </p:cNvPicPr>
          <p:nvPr/>
        </p:nvPicPr>
        <p:blipFill rotWithShape="1">
          <a:blip r:embed="rId2">
            <a:extLst>
              <a:ext uri="{28A0092B-C50C-407E-A947-70E740481C1C}">
                <a14:useLocalDpi xmlns:a14="http://schemas.microsoft.com/office/drawing/2010/main" val="0"/>
              </a:ext>
            </a:extLst>
          </a:blip>
          <a:srcRect b="-5525"/>
          <a:stretch/>
        </p:blipFill>
        <p:spPr bwMode="auto">
          <a:xfrm>
            <a:off x="8625840" y="2707805"/>
            <a:ext cx="3119806" cy="29803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48" name="Picture 4" descr="File:Abraham Lincoln November 1863.jpg"/>
          <p:cNvPicPr>
            <a:picLocks noChangeAspect="1" noChangeArrowheads="1"/>
          </p:cNvPicPr>
          <p:nvPr/>
        </p:nvPicPr>
        <p:blipFill rotWithShape="1">
          <a:blip r:embed="rId3">
            <a:extLst>
              <a:ext uri="{28A0092B-C50C-407E-A947-70E740481C1C}">
                <a14:useLocalDpi xmlns:a14="http://schemas.microsoft.com/office/drawing/2010/main" val="0"/>
              </a:ext>
            </a:extLst>
          </a:blip>
          <a:srcRect t="2240" b="28282"/>
          <a:stretch/>
        </p:blipFill>
        <p:spPr bwMode="auto">
          <a:xfrm>
            <a:off x="4586095" y="2747251"/>
            <a:ext cx="3577788" cy="3068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4" name="Picture 2" descr="http://files.doobybrain.com/wp-content/uploads/2008/12/slave-wounds.jpg"/>
          <p:cNvPicPr>
            <a:picLocks noChangeAspect="1" noChangeArrowheads="1"/>
          </p:cNvPicPr>
          <p:nvPr/>
        </p:nvPicPr>
        <p:blipFill rotWithShape="1">
          <a:blip r:embed="rId4">
            <a:extLst>
              <a:ext uri="{28A0092B-C50C-407E-A947-70E740481C1C}">
                <a14:useLocalDpi xmlns:a14="http://schemas.microsoft.com/office/drawing/2010/main" val="0"/>
              </a:ext>
            </a:extLst>
          </a:blip>
          <a:srcRect t="14057" b="28367"/>
          <a:stretch/>
        </p:blipFill>
        <p:spPr bwMode="auto">
          <a:xfrm flipH="1">
            <a:off x="615080" y="2843689"/>
            <a:ext cx="3439677" cy="2972418"/>
          </a:xfrm>
          <a:prstGeom prst="ellipse">
            <a:avLst/>
          </a:prstGeom>
          <a:ln w="63500" cap="rnd">
            <a:solidFill>
              <a:schemeClr val="bg2">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46033" y="238038"/>
            <a:ext cx="10575252" cy="250921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b="1" dirty="0">
                <a:latin typeface="+mn-lt"/>
              </a:rPr>
              <a:t>The Causes </a:t>
            </a:r>
            <a:r>
              <a:rPr lang="en-GB" sz="6000" b="1">
                <a:latin typeface="+mn-lt"/>
              </a:rPr>
              <a:t>of the </a:t>
            </a:r>
            <a:r>
              <a:rPr lang="en-GB" sz="7000" b="1" dirty="0">
                <a:solidFill>
                  <a:srgbClr val="FFFF00"/>
                </a:solidFill>
                <a:latin typeface="+mn-lt"/>
              </a:rPr>
              <a:t>American</a:t>
            </a:r>
            <a:r>
              <a:rPr lang="en-GB" sz="7000" b="1" dirty="0">
                <a:solidFill>
                  <a:srgbClr val="00B0F0"/>
                </a:solidFill>
                <a:latin typeface="+mn-lt"/>
              </a:rPr>
              <a:t> </a:t>
            </a:r>
            <a:r>
              <a:rPr lang="en-GB" sz="7000" b="1" dirty="0">
                <a:solidFill>
                  <a:srgbClr val="FFC000"/>
                </a:solidFill>
                <a:latin typeface="+mn-lt"/>
              </a:rPr>
              <a:t>Civil</a:t>
            </a:r>
            <a:r>
              <a:rPr lang="en-GB" sz="7000" b="1" dirty="0">
                <a:solidFill>
                  <a:srgbClr val="00B0F0"/>
                </a:solidFill>
                <a:latin typeface="+mn-lt"/>
              </a:rPr>
              <a:t> War</a:t>
            </a:r>
          </a:p>
        </p:txBody>
      </p:sp>
      <p:pic>
        <p:nvPicPr>
          <p:cNvPr id="1026" name="Picture 2">
            <a:extLst>
              <a:ext uri="{FF2B5EF4-FFF2-40B4-BE49-F238E27FC236}">
                <a16:creationId xmlns:a16="http://schemas.microsoft.com/office/drawing/2014/main" id="{FCEEED8F-7468-46FD-B93A-D643AACCE1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5919" y="6163915"/>
            <a:ext cx="1099091" cy="45604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836242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f/f9/ElectoralCollege1860-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3774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images02.f-i.com/nickelodeon/kca/design/cool-icon2.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09" y="4459605"/>
            <a:ext cx="1326594" cy="135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5173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images02.f-i.com/nickelodeon/kca/design/cool-icon2.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156" y="2668905"/>
            <a:ext cx="1326594" cy="1350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2E3BD7E-58BF-4E16-8D7D-086E9C21A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6156" y="5726928"/>
            <a:ext cx="1418312" cy="5885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072129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9287" y="1919716"/>
            <a:ext cx="7582238" cy="1754326"/>
          </a:xfrm>
          <a:prstGeom prst="rect">
            <a:avLst/>
          </a:prstGeom>
          <a:noFill/>
        </p:spPr>
        <p:txBody>
          <a:bodyPr wrap="square" rtlCol="0">
            <a:spAutoFit/>
          </a:bodyPr>
          <a:lstStyle/>
          <a:p>
            <a:r>
              <a:rPr lang="en-GB" sz="3600" dirty="0">
                <a:latin typeface="Calibri" panose="020F0502020204030204" pitchFamily="34" charset="0"/>
                <a:cs typeface="Calibri" panose="020F0502020204030204" pitchFamily="34" charset="0"/>
              </a:rPr>
              <a:t>Download FREE supporting resources here … </a:t>
            </a:r>
            <a:br>
              <a:rPr lang="en-GB" sz="3600" dirty="0">
                <a:latin typeface="AR CENA" panose="02000000000000000000" pitchFamily="2" charset="0"/>
              </a:rPr>
            </a:br>
            <a:r>
              <a:rPr lang="en-GB" sz="3600" dirty="0">
                <a:latin typeface="AR CENA" panose="02000000000000000000" pitchFamily="2" charset="0"/>
              </a:rPr>
              <a:t> </a:t>
            </a:r>
          </a:p>
        </p:txBody>
      </p:sp>
      <p:sp>
        <p:nvSpPr>
          <p:cNvPr id="6" name="TextBox 5"/>
          <p:cNvSpPr txBox="1"/>
          <p:nvPr/>
        </p:nvSpPr>
        <p:spPr>
          <a:xfrm>
            <a:off x="625250" y="536072"/>
            <a:ext cx="6142685" cy="646331"/>
          </a:xfrm>
          <a:prstGeom prst="rect">
            <a:avLst/>
          </a:prstGeom>
          <a:noFill/>
        </p:spPr>
        <p:txBody>
          <a:bodyPr wrap="square" rtlCol="0">
            <a:spAutoFit/>
          </a:bodyPr>
          <a:lstStyle/>
          <a:p>
            <a:r>
              <a:rPr lang="en-GB" sz="3600" dirty="0">
                <a:latin typeface="Calibri" panose="020F0502020204030204" pitchFamily="34" charset="0"/>
                <a:cs typeface="Calibri" panose="020F0502020204030204" pitchFamily="34" charset="0"/>
              </a:rPr>
              <a:t>Enter causes menu here …</a:t>
            </a:r>
          </a:p>
        </p:txBody>
      </p:sp>
      <p:pic>
        <p:nvPicPr>
          <p:cNvPr id="7" name="Picture 6" descr="http://images02.f-i.com/nickelodeon/kca/design/cool-icon2.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7390" y="320977"/>
            <a:ext cx="1030275" cy="10491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orig04.deviantart.net/bf9b/f/2011/253/9/c/play_glossy_button_by_stevanppp-d49fn3f.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7391" y="5184532"/>
            <a:ext cx="1254770" cy="1254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f/f9/Map-icon.svg/1024px-Map-icon.svg.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84077" y="3719767"/>
            <a:ext cx="1080833" cy="10808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25250" y="3885381"/>
            <a:ext cx="7352516" cy="646331"/>
          </a:xfrm>
          <a:prstGeom prst="rect">
            <a:avLst/>
          </a:prstGeom>
          <a:noFill/>
        </p:spPr>
        <p:txBody>
          <a:bodyPr wrap="square" rtlCol="0">
            <a:spAutoFit/>
          </a:bodyPr>
          <a:lstStyle/>
          <a:p>
            <a:r>
              <a:rPr lang="en-GB" sz="3600" dirty="0">
                <a:latin typeface="Calibri" panose="020F0502020204030204" pitchFamily="34" charset="0"/>
                <a:cs typeface="Calibri" panose="020F0502020204030204" pitchFamily="34" charset="0"/>
              </a:rPr>
              <a:t>Useful 1860 election political map …</a:t>
            </a:r>
          </a:p>
        </p:txBody>
      </p:sp>
      <p:sp>
        <p:nvSpPr>
          <p:cNvPr id="2" name="Rectangle 1">
            <a:extLst>
              <a:ext uri="{FF2B5EF4-FFF2-40B4-BE49-F238E27FC236}">
                <a16:creationId xmlns:a16="http://schemas.microsoft.com/office/drawing/2014/main" id="{9763AC92-CB2A-4935-B147-CF4D1349EA08}"/>
              </a:ext>
            </a:extLst>
          </p:cNvPr>
          <p:cNvSpPr/>
          <p:nvPr/>
        </p:nvSpPr>
        <p:spPr>
          <a:xfrm>
            <a:off x="579287" y="5121599"/>
            <a:ext cx="7840022" cy="1200329"/>
          </a:xfrm>
          <a:prstGeom prst="rect">
            <a:avLst/>
          </a:prstGeom>
        </p:spPr>
        <p:txBody>
          <a:bodyPr wrap="square">
            <a:spAutoFit/>
          </a:bodyPr>
          <a:lstStyle/>
          <a:p>
            <a:r>
              <a:rPr lang="en-GB" sz="3600" dirty="0">
                <a:latin typeface="Calibri" panose="020F0502020204030204" pitchFamily="34" charset="0"/>
                <a:cs typeface="Calibri" panose="020F0502020204030204" pitchFamily="34" charset="0"/>
              </a:rPr>
              <a:t>Excellent summary here … other videos are linked throughout the resource. </a:t>
            </a:r>
            <a:endParaRPr lang="en-GB" sz="3600" dirty="0"/>
          </a:p>
        </p:txBody>
      </p:sp>
      <p:pic>
        <p:nvPicPr>
          <p:cNvPr id="5" name="Picture 4">
            <a:extLst>
              <a:ext uri="{FF2B5EF4-FFF2-40B4-BE49-F238E27FC236}">
                <a16:creationId xmlns:a16="http://schemas.microsoft.com/office/drawing/2014/main" id="{F85B56C7-50BD-47F3-BF85-FDBB744CDBB7}"/>
              </a:ext>
            </a:extLst>
          </p:cNvPr>
          <p:cNvPicPr>
            <a:picLocks noChangeAspect="1"/>
          </p:cNvPicPr>
          <p:nvPr/>
        </p:nvPicPr>
        <p:blipFill>
          <a:blip r:embed="rId8"/>
          <a:stretch>
            <a:fillRect/>
          </a:stretch>
        </p:blipFill>
        <p:spPr>
          <a:xfrm>
            <a:off x="8896764" y="1919716"/>
            <a:ext cx="1260166" cy="1250435"/>
          </a:xfrm>
          <a:prstGeom prst="rect">
            <a:avLst/>
          </a:prstGeom>
        </p:spPr>
      </p:pic>
    </p:spTree>
    <p:extLst>
      <p:ext uri="{BB962C8B-B14F-4D97-AF65-F5344CB8AC3E}">
        <p14:creationId xmlns:p14="http://schemas.microsoft.com/office/powerpoint/2010/main" val="22959649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361" y="194957"/>
            <a:ext cx="9654347" cy="1077218"/>
          </a:xfrm>
          <a:prstGeom prst="rect">
            <a:avLst/>
          </a:prstGeom>
        </p:spPr>
        <p:txBody>
          <a:bodyPr wrap="square">
            <a:spAutoFit/>
          </a:bodyPr>
          <a:lstStyle/>
          <a:p>
            <a:r>
              <a:rPr lang="en-GB" sz="3200" b="1" dirty="0">
                <a:latin typeface="Calibri Light" panose="020F0302020204030204" pitchFamily="34" charset="0"/>
              </a:rPr>
              <a:t>Starter… guess the causes of the American Civil War. </a:t>
            </a:r>
          </a:p>
          <a:p>
            <a:r>
              <a:rPr lang="en-GB" sz="3200" b="1" dirty="0">
                <a:latin typeface="Calibri Light" panose="020F0302020204030204" pitchFamily="34" charset="0"/>
              </a:rPr>
              <a:t>Click on each image to find out more.</a:t>
            </a:r>
          </a:p>
        </p:txBody>
      </p:sp>
      <p:pic>
        <p:nvPicPr>
          <p:cNvPr id="6" name="Picture 4" descr="https://encrypted-tbn3.gstatic.com/images?q=tbn:ANd9GcT2r72jmstRX6XowzI_W1t-XQWlMKcY7etbFWex_one0VajpXo">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326" y="1508582"/>
            <a:ext cx="3031485" cy="2773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https://encrypted-tbn3.gstatic.com/images?q=tbn:ANd9GcRMOi1e3W1L1Ay6hxK-nlBJvd8KhvaeNc7Sc0JHNRDMjEsrNjYN">
            <a:hlinkClick r:id="rId4" action="ppaction://hlinksldjump"/>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669"/>
          <a:stretch/>
        </p:blipFill>
        <p:spPr bwMode="auto">
          <a:xfrm>
            <a:off x="3889744" y="3095327"/>
            <a:ext cx="4709172" cy="3277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10" descr="http://stickit2themax.com/wp-content/uploads/2013/04/AP-0017-REBEL-FLAG-1.0-4X2.jpg">
            <a:hlinkClick r:id="rId6" action="ppaction://hlinksldjump"/>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934" b="3825"/>
          <a:stretch/>
        </p:blipFill>
        <p:spPr bwMode="auto">
          <a:xfrm>
            <a:off x="8771326" y="4518477"/>
            <a:ext cx="3065155" cy="185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12" descr="https://upload.wikimedia.org/wikipedia/commons/0/05/Sumter.jpg">
            <a:hlinkClick r:id="rId8" action="ppaction://hlinksldjump"/>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10254"/>
          <a:stretch/>
        </p:blipFill>
        <p:spPr bwMode="auto">
          <a:xfrm>
            <a:off x="6351368" y="1508583"/>
            <a:ext cx="2247548" cy="14430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4" descr="http://upload.wikimedia.org/wikipedia/commons/e/ec/Indian_Soldiers_from_the_Coritiba_Province_Escorting_Native_Prisoners.jp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48556" y="1508582"/>
            <a:ext cx="2236886" cy="14430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11" descr="http://images02.f-i.com/nickelodeon/kca/design/cool-icon2.png">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10148" y="232375"/>
            <a:ext cx="919702" cy="9365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hlinkClick r:id="rId14" action="ppaction://hlinksldjump"/>
            <a:extLst>
              <a:ext uri="{FF2B5EF4-FFF2-40B4-BE49-F238E27FC236}">
                <a16:creationId xmlns:a16="http://schemas.microsoft.com/office/drawing/2014/main" id="{33F8F23C-F018-472B-997A-AD51140EEF2D}"/>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7945" r="27194"/>
          <a:stretch/>
        </p:blipFill>
        <p:spPr bwMode="auto">
          <a:xfrm>
            <a:off x="449859" y="1508581"/>
            <a:ext cx="3273959" cy="486409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round/>
                <a:headEnd/>
                <a:tailEnd/>
              </a14:hiddenLine>
            </a:ext>
          </a:extLst>
        </p:spPr>
      </p:pic>
    </p:spTree>
    <p:extLst>
      <p:ext uri="{BB962C8B-B14F-4D97-AF65-F5344CB8AC3E}">
        <p14:creationId xmlns:p14="http://schemas.microsoft.com/office/powerpoint/2010/main" val="31180026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1" y="242350"/>
            <a:ext cx="8445506" cy="1400530"/>
          </a:xfrm>
        </p:spPr>
        <p:txBody>
          <a:bodyPr/>
          <a:lstStyle/>
          <a:p>
            <a:r>
              <a:rPr lang="en-GB" sz="6000" b="1" dirty="0"/>
              <a:t>Southern Slavery</a:t>
            </a:r>
          </a:p>
        </p:txBody>
      </p:sp>
      <p:sp>
        <p:nvSpPr>
          <p:cNvPr id="3" name="Content Placeholder 2"/>
          <p:cNvSpPr>
            <a:spLocks noGrp="1"/>
          </p:cNvSpPr>
          <p:nvPr>
            <p:ph idx="1"/>
          </p:nvPr>
        </p:nvSpPr>
        <p:spPr>
          <a:xfrm>
            <a:off x="217284" y="4653005"/>
            <a:ext cx="8723516" cy="1962646"/>
          </a:xfrm>
        </p:spPr>
        <p:txBody>
          <a:bodyPr>
            <a:normAutofit/>
          </a:bodyPr>
          <a:lstStyle/>
          <a:p>
            <a:pPr marL="0" indent="0" algn="ctr">
              <a:buNone/>
            </a:pPr>
            <a:r>
              <a:rPr lang="en-GB" sz="1800" dirty="0">
                <a:latin typeface="Arial Unicode MS" panose="020B0604020202020204" pitchFamily="34" charset="-128"/>
                <a:ea typeface="Arial Unicode MS" panose="020B0604020202020204" pitchFamily="34" charset="-128"/>
                <a:cs typeface="Arial Unicode MS" panose="020B0604020202020204" pitchFamily="34" charset="-128"/>
              </a:rPr>
              <a:t>The first slaves were shipped from the African continent to the New World in the early 1500s. They were used to harvest cotton, sugar and tobacco in the Caribbean and Southern United States. Slave were a very important part of the economy in the South. Although slavery was illegal in the North much of the cotton picked was manufactured in northern factories. In the North there was a growing feeling that slavery was a ‘stain on the nation’ and an embarrassment for the USA.</a:t>
            </a:r>
            <a:endParaRPr lang="en-GB" sz="1800" dirty="0"/>
          </a:p>
        </p:txBody>
      </p:sp>
      <p:pic>
        <p:nvPicPr>
          <p:cNvPr id="1026" name="Picture 2" descr="https://encrypted-tbn3.gstatic.com/images?q=tbn:ANd9GcTdl6GKUPEnUa0MjVTAuiAowXjATtNxursPy0K-VyGaNPMypnSU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1" y="1547475"/>
            <a:ext cx="2162175" cy="21145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TEhUUExQVFhUXFx4ZGRgXGCAYGRwaHBoaHRwYGhwbHCggGholHR0bIjEhJSkrLi4uHiMzODMsNygtLysBCgoKDg0OGhAQGCwcHBwsLCwsLCwsLCwsLCwsLCwsLCwsLCwsLCwsLCwsLCwsLCwsLCwsLCwsLCwrLCwsLCwrK//AABEIAMkA+wMBIgACEQEDEQH/xAAcAAACAgMBAQAAAAAAAAAAAAAFBgMEAQIHAAj/xABKEAACAQIEAwYCBggEAgkFAQABAhEDIQAEEjEFQVEGEyJhcYEykUKhscHR8AcUIzNSYnLhgpKy8SRzFjRDorPCw9LiNVNjdNMV/8QAFwEBAQEBAAAAAAAAAAAAAAAAAAECA//EABwRAQEBAQACAwAAAAAAAAAAAAABESExQQJh8P/aAAwDAQACEQMRAD8Artl2v4G6Wb8UOMHKkX7qptuSAPT916Y0gQZp1AR5x1/kxEzxtTqD1I/9v3YrM1ZFLn3LnzBYn/u09seYWg0qgttLf/z2xWK9Uc+34LjZJEjS4t09PLEaWAtv3NT/ADE/V3eM93/+Kp8z9ujEAE7q23T+2JIXmr7co/8AbgYkWnO9CttuDP1d3jLUFP8A2dUEjqB9lLFNoWTDiBO8fd1tiV1LdVP1x5Xt7/LEwbVKVMfEtUSLXB+Qi+NO4BJIBiNmuZk3sYAOJFB6k85a55R9fTGrGN/b/bn7Yoypgx5csSj7vz5nGioSeQtvF/rxZp+FbdOdztgLWTyAIljvsBufLy/O2C1GgBYCLevzOB3DDuxACgCWJ0j0n7hjOa4yiyEE23A8P1eWCLlZirSNIQLJJkGbbeW8+2KFbio+jBMRLatNieQBJ9bYD5jPaz4jMC07X8rYiFYg7WI2j5YGLtTPO29UDyGoDfpoxHUzDHeqTHQv/wC0DFfvWa0D8/4sVavFKc6TVog2EMVtJ2uD025YKu23LOSOe/8A5xjMrFmf2UH/ANTFZa4iRtFigXY8xEWxv3/LU9vX8cUbhVidT891Uc9vjOPUSlrtznwL8/3mM95b439Py0dcQmqJHiaet/xw4LatFgzxHp58nxKte13ffq3ngbruATV+vp67Y3QqBs3kd+vl64IIvmCP+1a/UOb9LKcQ065mO+Ub7qdvVqcYrO5gBS9zAGg3JMATAHPnj1SjVW0iY2YRflzH5jDEbtXNv2tKfPQPwxJQZ2IAak3po5/47c/ljThqkiXkNO0AKAAIjxEjmbnFrKoVJKMxmN4NxPMKDzxUxDXy9QQf2f8Alpz7AnFyq9KZUah6AD2JWdvLEFUGJZiN+Q+04koUGaNKM0EXO3zMKcTgrVkpmIRZJBnTf5xjRqnk3tA+/BOlwxvpld+Um3rA+/GTw9B9Anzn+2KmgDUwAbORI5+v8k4xCmbNb+b/AOOCRyqDZBfa0T7euM08usxoW56TbrjLcDQ1zIaP6h+HTG9hyPQeIbemnBM5YRYDcWxmnlFIsBP58sFD1iLBo8jP3Y30T/EB6iJtbaeeI3y7qfWPsxtl6ngkmJJ366jAH4YDZF07XMRP4dMbE+35+3GsnkD6nf5fjiQJBMm/U3J/D0wGIJ/MfV+OMqqgzzj8iYxuKcnr9v8AbE1PLXE7YCBvM2/O2NTmOk7cxi6MiIPM9Tzxv+orFwPkPz0wAs1mMnUxMefTyOMAzYk7fw/Vvi/XyaKpbYAST5ASeXlhAz3HqlQhkPdodhAMAkRqkHkbgAc8WKbG99hyF/r+rHtQsdI67Dofz74g7H57vmqUasM6rqDREqb3AtaRcWIuJ3wzf/5SC+k+/L6/zOIjn/ajNOYpU5iAXiACOS+fU+2FMNBv5HlP53w8cd4YozJktTASQAR+0S0EeeosDawUYWM5TCuT8Ui197fmfInFBjsmS1N9WsICAsHwgwdQg+xt1GGA6RyY/IfWTifs7wpFy9PwKZRWYm5JZQWPpP1Rg6vDU07AW/DliBfoL4Z0H8n1xlxMWjyj/wCWGCllViNKkjnHmfLpjRskp2An0+7F0LbUZFp9gV9rNbFjLZTTuBJmzCfcSTffBatQCXVYnoJgW9bnlPnibhmVDnxHT1XSZ5xeI67T9eIBgyylg2gahYHSFj33x5UW9pPl/bBwZCkLtJHVpA2O4iMb0dGmFI9h9W1t9sGQShkmJsv+Y/dvgjQ4aZEufRRHsSZn5DF2m/8ALPUk+XTp742eqZGwnkAPUef14uogo8PRdLWLDYxfnsSSQdsbNU5S2/8ACfrtiuXiJnpcz73JxJRAkbT+RglRmq2mwgzbwn8MQd6/O56wb+e2MrTU2PI/nfEbqJ2n2HP2wEL1pg6QYMfFyjfbGGc2hCfQi+/XGaWnwyd7R/v7YkQK0QTB3PXy9Le+I6Mh9Ug+HYjY2v09cSoZHruOnM400eJo8vlpH44sabCOvztvtiCEkQZ6/mcanKgGYnbra3ITAuOmLHd8gJv92+NdB22v9V7774NIv1YAbR5/KMR1aCSfCAffFk7e/XnbGzrvG8fPfy6YaiOmRBtG0et8bVOg+u3XHqaAx5RP2/mMeK39PxwGBUgAGNp+/G7PuJnb2xhaYk+f4fhiN7SeQ9/ydrYKrcboF8u4tJTZjAPVSb7iROOfZjJDRr06QZsP69PUwZ5SbWk4Ym7ZtZxlz3R+EliGaOY8O0z6YlyvARmp/Vg4DqKmmFhJAE3YAqDHh62nkLGaEfo/Zf1ptge78ClokkoGiTJgaiBjperYHpHn+fwwtZb9GHdia7d5pFkTwCf4neSVjeFvbcjFTLdrxTOkA5kKw+E6SFuG0sVIflET5nbAH+Ldn1zZUaX1CwdAoaBcglhBAkmDzjAHhv6Ksy7TmKiou3hMs1/QqpNv4sdL4LxTL1dPcPTLshIplgHQDSSGQw4PiE26epJVKOokzMCII25/hiLHKuEjuMxVysk0wmqjqNwqkg/EdjuByA2F8NFFbRHLC1RLPxFySCEpkAD6IKqdBvEgmet1HLDTRbn7i/Tn9gwqISkLBFvb88saqkHbFhvhJIiBbEVW0+lz1icBHFrnl9fPG2WifT5Xwv8AGu0yUqgpomtwLnVCgxIBMG/l54h4F2rSpURHTRqIVWDahqvAYQIuRB8+WKhvRbev98VMwQg1GY52nyG194xcpuIjyxCTz2wFfLVFa6HmR5g7RHXyxOBMTf8ACMaZKh43KWP7MSP4X70MQIjUGCmeUfP1KqC4p2BCggT4gCLr6qQeZtB54JjP6uDfnNvf/fFUI20GxPy8ji+RBjpiMEmLRfBKhFGIuB689j84xltMmZnHmIkW5zyxFUcg/EPz74uoU+0HZyll81Sohiyt3beJV3aoRsBcQBvO/phopKsgwPixS7bITxOnH0Vpfax+/BWnl/SbmfM74joqkzUqQBOoDlyVSPPn8sT0Egb3npHQY3RPGxtc/YAPuxlZA/D54DFMwN9zufT7vuxoEm+1wI5fXjLAn8xjKkiBA63xFQuo1bn5+e/2YxTAgdJAjb7fliQLExE/K5xhFsBaZ6+Ynl0wVnTIP5/O+MKgmxBJ/N8bUlN/X83jyOPMh3AE+v8AbEGAREjf/fFHi9LXTqJbS6kT5EEf3jF/SwiN5vB9b4FdpqLmhUIUnw8iNgQTE+/14oUaveNlk75Kx7ttKmlD0isGULqSq+I7An2wS7J8brq9GjTLCmlSm1VVYD9mlYsdbDaVaIHxQAZFsH+FcAoZbKu5zGXrvXXuylQ6aRGqSFGtWNUBeZHwwNMk42odmsp3JqZWpVZ/iOkgAFp0jSSWVbeFiXEblsVMGe33aGi2Rq0+8ZDUAWBBaNQJBXeGUEHyOOb8S4U2SYGuFLMmul3TmADqB1Hw+IGJFwARBxpnc07iYAdHUwbqWU7ERG4uD58sHeF8fzOYr0stWNB1quUkU/Ekq3iQar25GZxPAVOB8aejmKVdDPcuH0KSSV+mvupYSeu+Op/pA7SJ3aihJZyukmRJEnxLy0id4gx6Ys8Q4Pk8qo796q6iB4Asm++gAmNuvthI41RyisTRYm4P7UkOoESTqAsTew574Aj2Jyh01XLhmZyGYfxCGYeSzAj+XDQVANxy3/v0wD7HcP7ujO3eMag52IAF+cgBvfDAVgiQffnPPzwqMG6C9/utGA2e4dWLTTqTOwYsoE2gabRbpPrg5RFrDy+zGteoEBIk6bnTc9beeA58vB6zm1FZI1w2vc+IMC0aplrgnbpgLnchUpsoemoDr3gCiZA1CF1DVIIIi1/r6X2ZzzZqhlmVgppfs6i6tOlk+GoYceEobQDcwfJa7T8UGY4llgpFRVZVmCA2qbwBMeEm1okG04om4V2YzPepVeq1NZDaRUZmmBKMCSsSDzNjhtVYnVidHsL3g8j+Rivma6qPEVAEzNh9eIjPAa+rMGkCLUgxG2oMzfCeqEKT5VBe+IM7kqb1mDg2OsMGhwD4VIKtI+E+W++OfcZ4y3eLVpsVadQIOloEAdCLHl5+eD3ZLO1axatWYOw8CmIkfEdtwJF/O+2KGsGfEbdfvxFUvEe3ltv9WNBlGampLgG6zJJMEiegMja+JKfD3YXqXkn6MecWsJ5YIrEdfXb83xq298W14bUA+Jffz35YHV+z1V2LEpfrP3DBMVO0UtxRgdNyoX2oqfeDJgfPlg8BH5jALimYapmadRqRQ+IlTdlIWCpK2PP1wcoXUbERiNKdCBrjmzH21MBMemNHe1ve/Xp9mKVHMnU03uY/zNgsoQUldw3iAmSLHSWPQQACZwaxHMGAfztjU73jr52/3xZ00yA0H+IHrZj6z4DbyGNq2XQCRO+m5HImdvQ4iqNZoXci1+dgJ/MYjpuTpMGPQ+X98Q59iKTCZsRbrojl74n2FpESTbl02vbAT01gX8Ijc2+3GKlQE73+473j6sVWzisP3gBj6LWP59cVe9pz4qo/zRv6neMAV70ct48+g+dsaU66kaZA33/viomdQTpqKOksPsUWxh86m2tDJkw1ve84Ar+pU6yU6epgprDvAkXBVymkxIuJHmgGxgo3EuzDd4VNQFlb6VMEw4ptPxwSNYBi1iZgY6DleHacs1Um6Ojg7RpdS238sj7cCOK1x3leoRak6JcgD4WsT0KlLAziwc54plu7qtTNQto0gn4bMgaywSRflhh/RulGoxDIveiCpv8AC0AwPokX2vHvil2pRf1iu0FZrUhoNmAOWplgw3sYHkZ64q9i6x/WKISWYmnAkASIgAmd7g+ROKkd9o8Hy63WhRBY3IprJ/qMX98Jn6UsvT7taaIgk6jCheULsPM4daFCo0a4EGbHnbYchywg/pHJNZhIso8yLJy58/S22+MxUfZFw2UogkeFCvmTTOgxPp9eC6ITyHtgF2PplcqhPNqhE9C5/M+eD2m56xbBPLNbwr7+3+2Ob53iOYzVaohaKahpIB0FQCQ2kjYjrqubThs7a5kJlSoEmodPtBLH5CPfHuyWSpUMkmbqFKtWrUpsikjUEFQMIPIkBnM78yJOKYHV+wVZRqWmyqPCYqDvLA3FNdQYWWQCDY9Lhf8Ao73VFKwElnUKSSJYwAQwMLpcgTyg3tjqycc70lKP7M6fjcrqiZY00VmJc9WgKdwdsCu3KU6WSpoAurvaRQEglIcEsTJuRInmTub4ISMj2kroCQ61ktBZiTyhQ4BJ35zNtr4ocZ7Q1a66WCqgafCZuAY1E/R+V8R8eVKcaF0lpJCWWxUSVAsTMyLWxT4XwTMZiG+FCfiNgRzK82E9LYojq0GqVFSmAXf6IIgG8jfYKJnp6HHSOH5HuMuiCCVAlt5J+I+98V+D8Ap5f4ZZyLu25HOJ2E/PzwXCAiI/P5/NsEXMlT8NMgA/FvY3a8fn+9wgkm0FbDb7jcfhiHLuEQTa5v7n8++InzW69Z/Nri2CPVsx/L6npfbEy1QOnywLenItO/M3+fWOuMM9bkAR1n+2Ar5tB3/O7ud+us7epxZC6eZ2B/PyxWrUCagPUMdtpIP3YlZ7S1oH59MRqAFyB1P17nDJlKhQKOUbe0YW8q0ClI/h5eQnb874PZ7N06KE1XVWF9Gr9pc81+j7xig0kG4uD94/A7YrcRTw2Fpn6jyxBQylUAVEVipGoEQZUixAFyIvj2bzYZRtf7Np98RoIzlPwxt8I5kzO5jzm2LVVJ5WCR6mMa5hZ0iYE7czF+fPATiHamjTbu/E5tOkCOZiSQCY6YGnxeC5cExRpzzOkT+bYo8O4NlyizSRiZuRP0jHraMbcB7R0cySFYK6mGR2UMPM+Igr0IJGCHBFp90k1KajTIlgDEnlOIsUX4XSNYfs106GtAiZEeWxOMcT4NQWi7CmikISGAjSdJgg8oPPBZaVM1x+0QqEYyGEfEvPrGLXF0pmg6KVll0CDeWOm0HzwHqGS/YCn/GpnrLAnHPa6irk33NQ5pajrF9BpuE33JOmwncCMdXNPpHl5Y4/2ryxo5qs6WVizLIGgklS6HzGkm3LqCwxUpY47U8Q1AFtbM29wp0D4mJ+FOvrhl/Q/wAF15lqrNqShTCrBnxtKrsYsuvceeFDjNfVUMSAEKiSN1DEjaFIeQQLWtjs/wCi3hXccPQkANWJqsOgNkH+UL7k+puoZOIuy02KBNQWV7w6UnlqIBtzx869pOKVKr1FauK3jPjRdNPUDbQB8QvPikQVi5kdd/SHmx+rupZwGEQGIkAbQLxtMenPHG8rlgMxl1MEBkJ2v4wCwkcrj2G2JItdYyeWFOlTRbKggcrCQPqxb08z09PzbGctk6jQQjQLyfCB7tAwidpOMVBU0MdKETAIPhhwQ3Vg6MpFwCp33IUu0WabN5nuUIK6wlMi920hpG/xaSDItPnjplfhdSsop1EqKihQqL3cAAQCR3xBI8Q3jy54592HyjHN5dmkFnJkpMaEJ1ehYqJMbHljrHCmDkstV4LNeBBvYrqHwkXEWMyMEDh2eKrUYPXWRdSyUwYJO9O6+szhQ7S6TTACFVlXKjYkMrFiV58vYb46bnKRam4DtJjYgHeYsDE3B8p2wl8eyjd1VDLBamYO/i0kCIPLBK5hnaoqZxEiVBRCDY+I+e/xC/8ALjoSQAIiAdvu8oxzzJLqzSmCZqpJ8+8pk+k6Tb1wV4zm370gMRpaAoYqNvLcySbYqU7i55GOQ+zE1MSDytz64C9m+J96mknxoBPnPP1/EYNFtvfBBGll5phTBMn8cD8zltMgSPfz64w3HqSAAkkqYOleZm3ITHTocZpZta0lGBXnYgg9DIBi+AiKRAN+hj5/UeRxKtfTb7j92NXGlbgeY2G5gi1/swB4h2lpU6hQ6yRFxEXAPMeeBiHJdodTrTdRLWDKSRJmAY6n89DVWqO7c/yH7D+flhS7MUNbGqwHgErMmCS0HfYR9Y6YZc3W/ZmN9Pt/bCzrTbhnZ6pWpGqYACnQouXI3ETYTa9z9eBHEuyuaLFaOXbRvI0qB1gG59h0wR4dxmrQXSjxJmNIYTCybix9Mb8e4nUbKh3rVmYkhkWFW0WHdqCwOoXPXpuAbIZrO0nFNaxDITKBzCiYAKxAiG387Tg+6EhZJJtMi52uYFrycJWUrMjF1Pdqg0kKAVJ3iBb+Hz22M4ZcjxoVKYOmHtqG8SNx1BvBthYsVe1ebanQZkkMSFkbjUSD0vFsI2TyLMuvwxOgzJMlYM+s2JM/VjomYIcd3UXUrCDuJuSCCOYsflgBW4Z3U0JCioJVhILFSDcxBBDiRM77YI9+jviHc8QoqwDrWZqTAnwgsQRUvYtqTTBHMxjsvZukpy9E6V/dgkwDynfnj59qO1B0EAFKgcaQYjVIUSRB1H4oJF73x1Hs/wDpKy2mnTdKlMqoSWAKkgRI0MxA9R8sStQ6NSVq+mBHcn1+MR9+McRooKmXUIoLVJkKJhFLG8ddOKOX4wlU96kspQAMoLSNU8hgP2v4noVXpsyVFMjWsapgMp7xYYEGTF/DuBOIHpefphR4nw6nmErI4lVqF23BClawOkjnOm3lhWpfpQzKOqPRoVgRfuyaZPoSzgnyjGidvtHfI2Wrk1GLKygaQNRMSSCd42xcCc/CXbNU8sQFq1KwRjpsQNGp1kSVIKnyKtfH0KqinS0qPCq6VHQCwHsMcK4fxZjxKnmHpsiiokFjsiiLgmTuTPX0OO08bUikzkvoRS5CCSYEnYamPQD68LBzntpmDVraAJCeI9C0yoMTYNB2m1sLOSyqtn6KgqdILPBkHSrMFsLHa5/iO25YOEzUbM65Dlw2n+TSAFuOTKeW+rmZNXg+VannlZiANLqFPIAG9rDYgXmNWKUfy3CAoWKdMsNMkgASF8TzGonXcLteJEDAbj3Zl6rAmvZWaoxZZMEKYEEeFdLECbajfmXIUzK8hNx+eWB/H6oWk19/AP8AFbl5TiIW+zNNGzdNDoIFJ5BGv6JYkCfEZTT6NscdH7OV0qrUaWH7VvC4ClV0rpkaREppaOUxyxyrsTnCvElm8+G0WmlI+snHYK9XYExMqJ6wCAPbV8sDUXEaAZToquLnYyL8iOmFTNu9K9YM4m7BSyqs7+EBrQTsd94wyknSfWfrIwF4tUsGF4iI3F73Nx7TvtgjmPBKumuASLNFlmdIMkWJ+iMS8VUs7lVbTIPIT4DcywIsCdoscQqQucMbFzHi31LI2sfjnluMF8twdqxepp8C3JQw4cDTqgGWXTA2ibXvGoKWTzD0K1OEChjo0lpFxEeGYGqL9RGHLLGo9PWio8AzTVoe39ZUCesxhM4ugJpUwpJMLq1aTq3mSrCTeLdPLBnh/DnrlabrAJ+ixeABJIkLLQDvaYOCK+a4fmBT09y06y5gCLi/xGNycT9mM4KbVUrfs/h06uZ8WoArO1vni7W7E0aiEovdtTAnXRFNmvqJD6RqIEDUhiZucBuEcHWpUqGCFXUNYgNqMaQD8Q0qOgBw0puSp3iHu2FSDHgYG94kcj5Y5Nx2u1TMVHliGaQb3HI7dIwz57g+aoy6ZjVTALEMinaSwAdWgxIF/lgMmfpR+5/ygx6DxD7MQhk7K5RtFQsZPw7zsCN/Wd8GuJ6VpMbSQBb2/HAfgoPdkjdnO0jnHvIg++M8WZjSIUEtYiBJJ1Ly5nfFo2yv7TUwKhVaSSdI8Ig8ogEk9PCJPSDPZhXpaSRPd6gAthY8oO5sSTe+BlbMAoCJsQSoW55FSNxFvkMURxeCTMLBNj5gcjNpmLfbhitM5mivhIB0kiLeJhu7Cwgm4EEctpxY7NOe8m8ab+1wbbCfzvgY1AmWIKIBvM/KCSRAn78OPD+Gd2gAHi5k72JiY8j8yTzwoI5RjqXmSwA6ch7mMFO0HZwVqLhmEqHdWLQEZBTddIA8RYl0JLCBMXxBwvLnvFkXDA+sH+2LnGs036qTqNMC4aJAaNBpvbZjqGqwBg8hMCvlOzSfqZqmopmrUEtLwtEN8JU6Y1LqmCxBHijCtwzh7VnpqN6ksJMaVBLamJNhBHpfoJNUK9U5VsuFgOzNVIIVERggbLoQbswQamLAKS3PG/DOKrSzCPpIppOorGlWIClhEhjpt4bCGjeQUy8MoHIaStVsxSqeGqopOApgkVKdSDTJkEMuoEzMyMb9sc53lOm9Kl39MyZRoaTAVQY2bxSD/D1thR7Udva9cMlMU6dJXhVNPU7QPiZmBKzeFWCAYk4m4Bw2rmMoalOow1Ox7tXIAaSGsWAU6j1M2MAkjAgIMm9WsrfqrsjNPdCoCwjTZWDBpMFog9MVnot3jKcq8gkEnUQCJEWEDxcvI9Zxey+ToU8wuXrGuautVIWpqIdwum8BDuLSYJ8sHU7FuDqNyTOl3Zo6jw1VU9JjlgEx8t3byKDLtZTEm1iCwJM8vPH0Twaq36qEm4QFSbzTIBUnqQPCT5Y4Zn8hRq5gUaAqyLONvGhYVNJUQQI5k++O2cDX/gaBj4KfdG9/BNPf1X6zi0hC4bRivUUNI7uZFpDML9Ngb+pkyYp8NWM2uq7MRcSFghjETfw+GTy68yWQpf8AE1xuWp+fiHeNeRvJIuBvtOBuTy//AByNp8JZiOngpkSLWPi/NsRTww+HzGFjtPWlkTfTDHyLa1XlyAf/ALuGumNQUjceWAnGuzC5jU3eVEJj4CIMWAYH7o6YiELhTRxCVBLCpTI6QBTEDYBrm03NvXsudrAJquVA1RfaN55ECd8c84D2IqUczRqF6boKksdBVoVWZeZ2ZVHxdLb46QzQDaevp93rioq0KmpbEFRseo+cyNjztgVxxSqkzLaSQAL2Fze28c8CewvE2LVaDRYCot76deghhyjw8zPiwa48p0ydysATF4PM+RmOcc8Qcf4wxWqz31LUDbA2Xu4tsLLJB+/DJXzLU9DI5BQ2CtsNrXkHna29jvgDxuBUqr0C73+gDMczf7741p57wU23sBDGbXB5b2n8djqAnSqGtVqCA7mopQ/BD2jUDA0m2wsWtuMGqnD0asqVGgHUNL+JDChh+zFqjFmRdJB2bCnlqoesBUEK1SG0m6g6VneRFunLDtw3hhrsxrOGSimlzs7FywLTyWFTU3Q8sKjy8XqJ/wAOiZcGsNKsh0o2/h1M5gDS1lEbheeFVHq5arrLCm7XaxUa2UMEKk+ICTAaDHQ46f2jyS1QlOkqjuSoSIA8JB7oAAwCQRtuoAvOEntHmFOZqFWlQ6mxuBpVCDG5HimD1wiLXDONrmE0OqhxOxsepH2xO15wBp9iqZmKxUam0qEBCrqOkSRJIWATzOA2azRp+NRDsxZZBhRLXMXnePexAxa4f21qU6YSpl6dZxM1GqOjGSTdVgCAYt0xV6Z+Fz3YP8xblO/Mj0xvm2A0+q9OoJ/PljHDj+xUTe4+Ujb8xjGaqCAxHOfKApPzwC4uS7+tmXqGCrItoiPGpkG9lVbc79LQcV4WVUmFdRz06WFvK8WvHvzxPkl+KQD4iSZ+KAF52nwk7TI8ziXPfBUAv4GvAvZvESdzsJJ2HW2CljMStO7MVAMA/wBhfkcdQy9QFzyufTc8+WOb5tdSN5FQB18aTHTbDzQafcTPrBxKGfJcQylJ9eYzC0SICKxADNHxbEmLC0R5zgLxXNUcw7d3UWrTI1QCtRJ0hCrIwIDSNVxzuDhV7R1tWZo0xyUsfKWAFug0Tit2dUU1apbVJExJ8SrAk/zgR7j1mYCHEc6UbQKjMUGkABFVDbnTVY81HPpyBqtSqSER6nOVQtDQs3j2meRxZy/B6u5ZQD8WknUNjEERNzfyHu6dhKYWqRAUJT8K7R8IED7/ACxVhJHA82whcu99tbonuA1QeWCHZzJZ/KCqq5et+0sIo1H0uCLghNJtKzq02BkxjsS7Dn0xXNFdyiHf6Inl5SMQxxniHCc7S01my1ZWDq4YgOdQMgtoLEbfSicPj9q6JphxrDclKsoDQPCWMC3ryOG/I5YFlvUA56atRR8lcDBn9QmNNWqvMXVv/ERsEcC4fnadHOU6jHwnUKjGVOt1LFtNvFe45Scdo7OoK2WL37tp7siQTvJvuhPJhBMnnibiPBarK3c5ju6hMmo1GmzReRKqsE9RfHPF7F5+kNVKpTRgfjWs4qE3+Ju7lgfCY9fKS4u8WotTzCVSWBZGpGYJJjVsJUAhGuOZ/mwK4eIzeX1WtVHxR9Axbnztbf5lv+iXEcyo77NUfokmmClY6etQIIEfwjmRgbnOx6Uwpd3YMQNTAO/w6wJbcStri/LAO+Wjw3tf7vxxMsQfPz/Mc8JNLgFEERWqqTJGmmsjlE6wQI5YsVctp+HMV9M/wCNv+YffpJwQ35MDUAZ5n5QJPzxvxrMCnRZ2gCOd78hE3nbFLsxdW8bMRABYbbm0MZ5XwJ/SPmG7uBpJkKAYgsb3nyJv5xzOABdhaBBfNMBNZtMchTGrb/EQbD6OHDiqllF7ry23sDPKML1DO0kp93NlEfDA9TDHcmcHKtUFRJv3YIFr85ttyv8AjgOb8R4UHzFWo7MLwRPKNF5FwQvLrigvDYMTa3y6XMjc3+7Y7xGs2upvsoE9JYxEzzG/14p0iILG87A+lx/fzxYBNSgRVWBpuOsSWmxtb8PKcdDyOb7pKiQBq1eL4t10gbGR64TO+VnOlgSBG4P1AzznBepmGK7HUb+c/d/bFZWs3mT3SprIUTqvYICOlh58uR5YRM7xiXbuYCwILLex2UDYDeWv73JvtFV/4dgeekD01Ax5zHP68JumJj8Pyfz5YLG1bOMdMksRdiZJO4v1MG39oEtfLKGvvY2NiCAQRbmIPviqwBuIMj3tzFrTGNw7W8bbAfE3IbYDpmWNltFvvjlHScYzp8IA5z9Zjl5E4sZZbL6D7ieWK3ElEqBvoZpnoot5/EMVAChVW831ElhGxIY8z/OOlziwbCBtJvc7TO/xbG09OkYoiAtzuIQD2Gr5iPni2KA/V6YECGe0DaXFpjZvsOIoKV8NMQOTX2loHyvGHLKEFVO3gU7X+EHCpWhiCBtt03AAHTDXw8fskH8iX52UTOGKW+0lUpmC/M0REeb1FPrbGezeTNVDSuBVrKvhF7tSFoNrxsfcY37ckA0jb4GBPkGke8k46R+i7s6EpJmHFyP2fqbvUvO7EgehPMYlCznezulYMsCWEmoY8IuSQ08ud99sFuyHDBRaLjUr7KQPC9IfSMzfD1w7KrWGt1kFn8JEEEOy6TYWGn39N6/EaSisiqAoSiYC+EQ1RIAA/ow0edYC9P8AfFSCWkXEH32ti5UEheQjGtICD+eWIN8isQSef34LZOvYc+U4H5TTzNp64utQ0bRE8va+C6vK+/8AvjR6AI23xHTqzY222xbQYiqFDLeIxbfy54Xe2ijuqR2PfCw2P7OpM9MN5QXifswp9s8sxooADasCfdKg3A5kge+ESlqkkw07A7e2I2XoRcr5XM3uIBGLVJWt4XHIkK0DzBAg26HGjIRbxFb2IO3uL+v24qDfY9oRvDfVfrIAj7x8sAe3FYvXpIJADSTeCQpYCx8l87dDdm7PZUrSDHdiWA2gHbl732wp9oqc5o2JhCZAtLEDVMx8KgQek2wQIBgbC0g/V/bDZwyvrpra4XSDvtItfynYdOmF1MqYnSen18/aMGuz4cgqB/T66riJtY+m2LQtcVpGnUYTH0r3sS8D0iBhb4kS2sANAA8KrYzG5F4GoW2t8+m5ns8tVyz1L7QkbAcydzfyxz/Nv+r16yoGcF2uFuNB0gtyOohj6BrRhKFXNVPEZEc+k3udp9sMHZribOrUmjwix3kaiY9jEeQ8rrnESzOdUzvJEz6D0NumD3Y3Lk1KjGdKrpJtBkiB1kAH6vLFVL2qqAU6aiPj5dArWj1jrOFcmGEHa45/7j54Yu1NIqKSzILMR1sBb6/S/tgKMm5UkK0aZBJVREmTLHxD0DTEYJFaqb2mLkeh2+QtfELMQYJYH8+eCNbLs0d2GdVJGxMamJj3PIHng1kuyHEKiBkyzaTMaiqGxI+F4YbcxtgHXKkBY2MD7LjpvgZxJ/2nxfRiDaC2td73Inl9EYJUhfyn7cLHGM8NbRbn7RAA62HLzwQPSmzfCACo22AkjaNgB9c9cElkUVVpBUaZudmIB5c2tjThVM6SzfSgk79b7z09sWc26hRbz35KoHLpEcueKoXnKRBFr394KQbcojDRw74EP8l+u0H65+rA7h2SDKpqDxMS2m0DURFgBuADBwTYnlv5el/qwUp9rqgd2A+gO7Hm19beomP8Jx9Adn8wKuUyzoIV6NNgByDIpgYSuxnZHL1aeaetSRzUqsoY3ZUZVY6P/ttrd/EL+FTODWVzo4fQNG9U0hppKIFRzPhXSLCxQTYbcyBjNBzs8f8AhqZ21KX/AMzFvvwEz2ZnPVk5U8vQ+b1MwfsC4YshQ7uilM3KIqmOZCgH6xhRo5nvM3m3USo7pAeoUVp/72qPKMSdBleQ/IxSehqqCSY0vsxW804PhI5Ej54s6jIHMYp5qutMmq0wqPYCSfFSIgczaPfFor0eIRKQVbXEl2gqTWgrrRpaKREWBJ5AgkrkOOaiFDSNBaSq1BAYpH7KpvqEbc4tgZU1TrFUfvYAclRFNSHVB4lJ1K5kRI52xHR1govgqsFYOQUU6oBXZwVJmbAxvY7wHGzyqGYsItqJV6YBMQskETf4ZkdMF8nmdR0mxAB3kEGR92FnL0VqIEZHUu9NXMlBApKQw1IVLbrpEQRMhsMaUAKx80H+pp+7AEF541m3M4wvPGVNsQRVslTdhqpqSNiVE+x3GOZ19ffldTwajKPExB8RABueox1SfLHKqmbFHM1GgsVquQosTNSATf4QSASbAG5GKHnMFUpjoLD5QPfCFn88Wr1WUuAG0TdSAu9gRIE8+c49xTtalVe5qL3bmNJViUJ8IInwkGGNyCL8tsDuDhjTZw2oOzEG3iUkQRHQACecbCwFjKZc/UtL1P8AOw357+WGfsVSL95Udy4MIFJJAiSWudzqHywp1Evyv0PXkOfLB7sVV8T0ZA1QfPZwYMX2X5csM4GDjGWBDMkSo5W6Hf0xyPiqMld20uxliGC6gA5JMHkJJO8W2BvjuFegDv7jHOu2fDXps1RWhSbnSCALSORGoc539cIOaVuF1aitXZSlORDOCA7EjSqCPFJ3IsI62wd7KZod29OLCWHUiTJO15E/7YrZ7KSrj4EViEUXDMSSd7tp1E6pOmGEbwc4Rwfusu0gd4SDBsSBy9t+tuuKWlrtUC1QX8CqBYTp1MZPn9H6vell6NMKajKNMlVWJ1ERLVCRLXIEW58rYv8AFqgZnm7eG3MgCCBPmWP+HASoGMCCANhcCN+nX7fbAMnBONMtdajtGkowIgACmVYqJsBpBBjrjqlbOKWJNWDtYDlbHC6VULpIBLSORHznYGIPvg0HqwIzLxAF6l9r7RadvKMCw1VK+imzdPtJsYPTc+mFjMUAWjYtHLYRaDAsN/OGwd4iTKptBJPry9LSffAxVl2I2UKJjmWbqbkDf1F8US0HCgcrwI9Y/EewxBxHL6jTG+tgDfkSNVthfVv1xaB8QuJA1X2n6M+t8aKwar/Qp+bCI+UedsAYDCRb82xEzwTb87Y1pHly/Pl5YwxuZP5BOCjHC8zU01BTMM1xuSSBBm87AW8sR5OhUfOUCTc1qbMZ3KmSg3hdIZj1IS/Shkq7LBBvvbfl88M/Z2amZpm8CXttIWPWBqI9cTDTpxOuEpMx6cjH18vXCz2Fpa/1l2iXqCItYa4i5/iPT0wb49mFpUmqsNTL+7U7a9kEddWBPZYVUR9AVhrhiT4ywReRhee+ob7YmAlnKel4PQcugAnA96wFQKeas23IFJ28jti9xHO7GojU9O83W5EeKNHyY49lilRIOh15bGD6He2KaDVQaklfAFQsVr0wVk1NyJ7xWGioDEfRN4xrXoGXARXEK1NNRDF2DUiRqchQFb+EEteSbYMVOGoFhQVX+Wy338JBF+kYiXhUkiQ3hKklYaCL3UhQfPTiYIeHgq4jvlHesxBI0wTTJWxFjCkG+7jmRhsA8U+X34W6vCWFOFDAzP7NgBMAbaqdoHIYL8LL3D6iQD4iNO7EgewIHPbfEVfXnjM49TtOMEYsZTQJwjcV/R3Rq1TWVoYljLAk+KZgoy9SLhjBgzh2C39sYGLhrlGZ/RzVpCaSqxkEFGAYH0cX5bdMVqVGsN+8MC03Hv4unLHYFXbHL+9stpteP6QNvngmhrpUMmHtvC7eh8sR0QyVkPiBBA2IJJkgCBdoVjBHL5lBVEtcRaQD1gj7/LDblMioy9JHQMKranR1DiSCwn+kACfKcKascMzveU535HrI3B6Hn6EHngN2qzUUY0BnqzTpJBYuxBk6T8SgHpf0wCzvH/1DiFVXtlyq6kDF9KkACqQ2zEz4QTK9dJ0kuKccy5o1noVKRK0nAqKwLAPTDDSx+GxBjyGAQ8vw0O1yXZGZGkgl2WSDvDp4SQICkgxOK6cQnSAiBnNmY7EAkFmgeIsVAE7kCSb4J6hRRGYaAwULqBVYHMFheL3H34U+6L53vNMUxVDDUQFHPefhLgm2CitTLisxU3BUEECCrQAYabMSbkbxzvK6KRDBdTEyBf05yMPq0gqg6gzEgkjrawEmB/vzwpcVpftqumAAakRYwCwE9DJj2xSF81GkiREn5/m+ImZp3xLmj42NrmdrQbiPbGP1Ym4B9vt3GIp2fidEhdDGFUiCsnUAP4AVPxcjjfhtMmnIGnV4rW5RtaDAwEr/ABj/AJY/0UsNOS+BP6E/0jFY3FOhnKAaGqTMCWU6Tp89MWBmZ6dMQI86qitZ2MMDII1G8ry3uf8AcI3xn0H2DDdS+h/SP9IwjeYopSYmdR9mMRy5xvjY5do3Lf4j956nyxjL7H+o/acWk+H5/aMS3qPZWhyi45EmeXsf7Y6N2KypFI1DABOhROwU38hJ5DpjnSfC39J/046f2W/6qvq3+s4Ab23qsO7EiC0Ac7eIt6wIHqeuL3Ys6cu0x+8MXmfAm2BH6Rd8p/zv/Qr4udl/3A/qb/SuFZtyfvsbzObJ6R5GMVRRVmJKrJIkix3HMX5DEFb6OJsj8J/qxu/HJp8brenSqL8NRugDQ4+wH5nBHLtUA8Sg/wBIjn8yfbFWh8R9DgvT3Ptjnuxr3iBc0hOmQD0Nj8jf6sW6W2Afa7/qz+n44v8ACfgX+gYlJ1eHpjwXyxgb/wCHGtPb/D+OGpU0X25YxjdPuxHX5euLEZQbeWOSqwGm59eXLf2x1o/R9cce5UvQfbiiSgLsSTED5+vOMP3BswtShSGoaqcKy2kMoK3HKR4h5EYRU+FfX7lxZ4J+9Pov34Jp5z1SmF1VCsD+KCBym+25xUplXcyF0UwoUlfpS1weQAgD3wvcU/d1P6h9uM9hf+rj+hP9dbBYI/pAvw+tABYaCs8m7xBqHmBN/XfbHI8s4AkkAEzJsYiRvbb02t59U7T/AP04/wBI/wBaY5bR5f8AKX7DgvpdyuYEHuyCIFh8Pw9Z8Pl9g3xW49SK1Mym8Zq3mKirt66MZym6+3/hUsS9pP3lX/8AYo/Y+CblI2bjW3SV9PhH4YwMvN//ACsfrGJM7+9Pov8AopYucO/dr7/acG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File:Slaves auction Virgina 18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076" y="1519803"/>
            <a:ext cx="2677777" cy="21422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ile:&quot;We'se done all dis's Mornin'.&quot; (Girls with bale of cotton in the field.), by Keystone View Company clean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9426" y="1519803"/>
            <a:ext cx="2112791" cy="2216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0.gstatic.com/images?q=tbn:ANd9GcQ2ivevC_cQIvK0ToYb-QxlY2lVCuJlYnfsQmAjG6Bro2KDDsaa"/>
          <p:cNvPicPr>
            <a:picLocks noChangeAspect="1" noChangeArrowheads="1"/>
          </p:cNvPicPr>
          <p:nvPr/>
        </p:nvPicPr>
        <p:blipFill rotWithShape="1">
          <a:blip r:embed="rId5">
            <a:extLst>
              <a:ext uri="{28A0092B-C50C-407E-A947-70E740481C1C}">
                <a14:useLocalDpi xmlns:a14="http://schemas.microsoft.com/office/drawing/2010/main" val="0"/>
              </a:ext>
            </a:extLst>
          </a:blip>
          <a:srcRect t="14940" b="13010"/>
          <a:stretch/>
        </p:blipFill>
        <p:spPr bwMode="auto">
          <a:xfrm>
            <a:off x="9636790" y="1530454"/>
            <a:ext cx="1899245" cy="22728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7283" y="3819063"/>
            <a:ext cx="2162175" cy="584775"/>
          </a:xfrm>
          <a:prstGeom prst="rect">
            <a:avLst/>
          </a:prstGeom>
          <a:noFill/>
        </p:spPr>
        <p:txBody>
          <a:bodyPr wrap="square" rtlCol="0">
            <a:spAutoFit/>
          </a:bodyPr>
          <a:lstStyle/>
          <a:p>
            <a:pPr algn="ctr"/>
            <a:r>
              <a:rPr lang="en-GB" sz="3200" dirty="0">
                <a:latin typeface="Calibri" panose="020F0502020204030204" pitchFamily="34" charset="0"/>
                <a:cs typeface="Calibri" panose="020F0502020204030204" pitchFamily="34" charset="0"/>
              </a:rPr>
              <a:t>Captured</a:t>
            </a:r>
            <a:r>
              <a:rPr lang="en-GB" dirty="0"/>
              <a:t> </a:t>
            </a:r>
          </a:p>
        </p:txBody>
      </p:sp>
      <p:sp>
        <p:nvSpPr>
          <p:cNvPr id="14" name="TextBox 13"/>
          <p:cNvSpPr txBox="1"/>
          <p:nvPr/>
        </p:nvSpPr>
        <p:spPr>
          <a:xfrm>
            <a:off x="3364186" y="3855664"/>
            <a:ext cx="2162175" cy="584775"/>
          </a:xfrm>
          <a:prstGeom prst="rect">
            <a:avLst/>
          </a:prstGeom>
          <a:noFill/>
        </p:spPr>
        <p:txBody>
          <a:bodyPr wrap="square" rtlCol="0">
            <a:spAutoFit/>
          </a:bodyPr>
          <a:lstStyle/>
          <a:p>
            <a:pPr algn="ctr"/>
            <a:r>
              <a:rPr lang="en-GB" sz="3200" dirty="0">
                <a:latin typeface="Calibri" panose="020F0502020204030204" pitchFamily="34" charset="0"/>
                <a:cs typeface="Calibri" panose="020F0502020204030204" pitchFamily="34" charset="0"/>
              </a:rPr>
              <a:t>Auctioned</a:t>
            </a:r>
            <a:r>
              <a:rPr lang="en-GB" dirty="0"/>
              <a:t> </a:t>
            </a:r>
          </a:p>
        </p:txBody>
      </p:sp>
      <p:sp>
        <p:nvSpPr>
          <p:cNvPr id="15" name="TextBox 14"/>
          <p:cNvSpPr txBox="1"/>
          <p:nvPr/>
        </p:nvSpPr>
        <p:spPr>
          <a:xfrm>
            <a:off x="6450429" y="3902366"/>
            <a:ext cx="2162175" cy="584775"/>
          </a:xfrm>
          <a:prstGeom prst="rect">
            <a:avLst/>
          </a:prstGeom>
          <a:noFill/>
        </p:spPr>
        <p:txBody>
          <a:bodyPr wrap="square" rtlCol="0">
            <a:spAutoFit/>
          </a:bodyPr>
          <a:lstStyle/>
          <a:p>
            <a:pPr algn="ctr"/>
            <a:r>
              <a:rPr lang="en-GB" sz="3200" dirty="0">
                <a:latin typeface="Calibri" panose="020F0502020204030204" pitchFamily="34" charset="0"/>
                <a:cs typeface="Calibri" panose="020F0502020204030204" pitchFamily="34" charset="0"/>
              </a:rPr>
              <a:t>Worked</a:t>
            </a:r>
            <a:r>
              <a:rPr lang="en-GB" dirty="0"/>
              <a:t> </a:t>
            </a:r>
          </a:p>
        </p:txBody>
      </p:sp>
      <p:sp>
        <p:nvSpPr>
          <p:cNvPr id="16" name="TextBox 15"/>
          <p:cNvSpPr txBox="1"/>
          <p:nvPr/>
        </p:nvSpPr>
        <p:spPr>
          <a:xfrm>
            <a:off x="9597332" y="3923288"/>
            <a:ext cx="2162175" cy="584775"/>
          </a:xfrm>
          <a:prstGeom prst="rect">
            <a:avLst/>
          </a:prstGeom>
          <a:noFill/>
        </p:spPr>
        <p:txBody>
          <a:bodyPr wrap="square" rtlCol="0">
            <a:spAutoFit/>
          </a:bodyPr>
          <a:lstStyle/>
          <a:p>
            <a:pPr algn="ctr"/>
            <a:r>
              <a:rPr lang="en-GB" sz="3200" dirty="0">
                <a:latin typeface="Calibri" panose="020F0502020204030204" pitchFamily="34" charset="0"/>
                <a:cs typeface="Calibri" panose="020F0502020204030204" pitchFamily="34" charset="0"/>
              </a:rPr>
              <a:t>Whipped</a:t>
            </a:r>
            <a:r>
              <a:rPr lang="en-GB" dirty="0"/>
              <a:t> </a:t>
            </a:r>
          </a:p>
        </p:txBody>
      </p:sp>
      <p:pic>
        <p:nvPicPr>
          <p:cNvPr id="17" name="Picture 8" descr="http://orig04.deviantart.net/bf9b/f/2011/253/9/c/play_glossy_button_by_stevanppp-d49fn3f.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53600" y="4628074"/>
            <a:ext cx="1791567" cy="17915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images02.f-i.com/nickelodeon/kca/design/cool-icon2.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3864" y="430253"/>
            <a:ext cx="907093" cy="92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2300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02" y="134896"/>
            <a:ext cx="9404723" cy="1243179"/>
          </a:xfrm>
        </p:spPr>
        <p:txBody>
          <a:bodyPr/>
          <a:lstStyle/>
          <a:p>
            <a:r>
              <a:rPr lang="en-GB" sz="6000" b="1" dirty="0"/>
              <a:t>Sectionalism</a:t>
            </a:r>
          </a:p>
        </p:txBody>
      </p:sp>
      <p:sp>
        <p:nvSpPr>
          <p:cNvPr id="3" name="Content Placeholder 2"/>
          <p:cNvSpPr>
            <a:spLocks noGrp="1"/>
          </p:cNvSpPr>
          <p:nvPr>
            <p:ph idx="1"/>
          </p:nvPr>
        </p:nvSpPr>
        <p:spPr>
          <a:xfrm>
            <a:off x="155575" y="1253863"/>
            <a:ext cx="11825767" cy="1449851"/>
          </a:xfrm>
        </p:spPr>
        <p:txBody>
          <a:bodyPr>
            <a:normAutofit/>
          </a:bodyPr>
          <a:lstStyle/>
          <a:p>
            <a:pPr marL="0" indent="0" algn="ctr">
              <a:buNone/>
            </a:pPr>
            <a:r>
              <a:rPr lang="en-GB" sz="1400" dirty="0">
                <a:latin typeface="Arial Unicode MS" panose="020B0604020202020204" pitchFamily="34" charset="-128"/>
                <a:ea typeface="Arial Unicode MS" panose="020B0604020202020204" pitchFamily="34" charset="-128"/>
                <a:cs typeface="Arial Unicode MS" panose="020B0604020202020204" pitchFamily="34" charset="-128"/>
              </a:rPr>
              <a:t>By 1860 America the North and South were very different places. They had different outlooks, landscapes, economies and different values. Even some Southerners disagreed with slavery but felt strongly that Northerners and the Federal Government did not have the right to interfere with how their state was run. The North feared that the country was being led by influential Southerners in Congress and the Supreme Court</a:t>
            </a:r>
            <a:br>
              <a:rPr lang="en-GB" sz="1400" dirty="0">
                <a:latin typeface="Arial Unicode MS" panose="020B0604020202020204" pitchFamily="34" charset="-128"/>
                <a:ea typeface="Arial Unicode MS" panose="020B0604020202020204" pitchFamily="34" charset="-128"/>
                <a:cs typeface="Arial Unicode MS" panose="020B0604020202020204" pitchFamily="34" charset="-128"/>
              </a:rPr>
            </a:br>
            <a:r>
              <a:rPr lang="en-GB" sz="1400" dirty="0">
                <a:latin typeface="Arial Unicode MS" panose="020B0604020202020204" pitchFamily="34" charset="-128"/>
                <a:ea typeface="Arial Unicode MS" panose="020B0604020202020204" pitchFamily="34" charset="-128"/>
                <a:cs typeface="Arial Unicode MS" panose="020B0604020202020204" pitchFamily="34" charset="-128"/>
              </a:rPr>
              <a:t> </a:t>
            </a:r>
            <a:br>
              <a:rPr lang="en-GB" sz="1400" dirty="0">
                <a:latin typeface="Arial Unicode MS" panose="020B0604020202020204" pitchFamily="34" charset="-128"/>
                <a:ea typeface="Arial Unicode MS" panose="020B0604020202020204" pitchFamily="34" charset="-128"/>
                <a:cs typeface="Arial Unicode MS" panose="020B0604020202020204" pitchFamily="34" charset="-128"/>
              </a:rPr>
            </a:br>
            <a:r>
              <a:rPr lang="en-GB" sz="1400" b="1" dirty="0">
                <a:latin typeface="Arial Unicode MS" panose="020B0604020202020204" pitchFamily="34" charset="-128"/>
                <a:ea typeface="Arial Unicode MS" panose="020B0604020202020204" pitchFamily="34" charset="-128"/>
                <a:cs typeface="Arial Unicode MS" panose="020B0604020202020204" pitchFamily="34" charset="-128"/>
              </a:rPr>
              <a:t>Guess where each of the images below belongs, North or South, then click on the images to reveal the answer. </a:t>
            </a:r>
          </a:p>
        </p:txBody>
      </p:sp>
      <p:sp>
        <p:nvSpPr>
          <p:cNvPr id="4" name="AutoShape 4" descr="data:image/jpeg;base64,/9j/4AAQSkZJRgABAQAAAQABAAD/2wCEAAkGBxQTEhUUExQVFhUXFx4ZGRgXGCAYGRwaHBoaHRwYGhwbHCggGholHR0bIjEhJSkrLi4uHiMzODMsNygtLysBCgoKDg0OGhAQGCwcHBwsLCwsLCwsLCwsLCwsLCwsLCwsLCwsLCwsLCwsLCwsLCwsLCwsLCwsLCwrLCwsLCwrK//AABEIAMkA+wMBIgACEQEDEQH/xAAcAAACAgMBAQAAAAAAAAAAAAAFBgMEAQIHAAj/xABKEAACAQIEAwYCBggEAgkFAQABAhEDIQAEEjEFQVEGEyJhcYEykUKhscHR8AcUIzNSYnLhgpKy8SRzFjRDorPCw9LiNVNjdNMV/8QAFwEBAQEBAAAAAAAAAAAAAAAAAAECA//EABwRAQEBAQACAwAAAAAAAAAAAAABESExQQJh8P/aAAwDAQACEQMRAD8Artl2v4G6Wb8UOMHKkX7qptuSAPT916Y0gQZp1AR5x1/kxEzxtTqD1I/9v3YrM1ZFLn3LnzBYn/u09seYWg0qgttLf/z2xWK9Uc+34LjZJEjS4t09PLEaWAtv3NT/ADE/V3eM93/+Kp8z9ujEAE7q23T+2JIXmr7co/8AbgYkWnO9CttuDP1d3jLUFP8A2dUEjqB9lLFNoWTDiBO8fd1tiV1LdVP1x5Xt7/LEwbVKVMfEtUSLXB+Qi+NO4BJIBiNmuZk3sYAOJFB6k85a55R9fTGrGN/b/bn7Yoypgx5csSj7vz5nGioSeQtvF/rxZp+FbdOdztgLWTyAIljvsBufLy/O2C1GgBYCLevzOB3DDuxACgCWJ0j0n7hjOa4yiyEE23A8P1eWCLlZirSNIQLJJkGbbeW8+2KFbio+jBMRLatNieQBJ9bYD5jPaz4jMC07X8rYiFYg7WI2j5YGLtTPO29UDyGoDfpoxHUzDHeqTHQv/wC0DFfvWa0D8/4sVavFKc6TVog2EMVtJ2uD025YKu23LOSOe/8A5xjMrFmf2UH/ANTFZa4iRtFigXY8xEWxv3/LU9vX8cUbhVidT891Uc9vjOPUSlrtznwL8/3mM95b439Py0dcQmqJHiaet/xw4LatFgzxHp58nxKte13ffq3ngbruATV+vp67Y3QqBs3kd+vl64IIvmCP+1a/UOb9LKcQ065mO+Ub7qdvVqcYrO5gBS9zAGg3JMATAHPnj1SjVW0iY2YRflzH5jDEbtXNv2tKfPQPwxJQZ2IAak3po5/47c/ljThqkiXkNO0AKAAIjxEjmbnFrKoVJKMxmN4NxPMKDzxUxDXy9QQf2f8Alpz7AnFyq9KZUah6AD2JWdvLEFUGJZiN+Q+04koUGaNKM0EXO3zMKcTgrVkpmIRZJBnTf5xjRqnk3tA+/BOlwxvpld+Um3rA+/GTw9B9Anzn+2KmgDUwAbORI5+v8k4xCmbNb+b/AOOCRyqDZBfa0T7euM08usxoW56TbrjLcDQ1zIaP6h+HTG9hyPQeIbemnBM5YRYDcWxmnlFIsBP58sFD1iLBo8jP3Y30T/EB6iJtbaeeI3y7qfWPsxtl6ngkmJJ366jAH4YDZF07XMRP4dMbE+35+3GsnkD6nf5fjiQJBMm/U3J/D0wGIJ/MfV+OMqqgzzj8iYxuKcnr9v8AbE1PLXE7YCBvM2/O2NTmOk7cxi6MiIPM9Tzxv+orFwPkPz0wAs1mMnUxMefTyOMAzYk7fw/Vvi/XyaKpbYAST5ASeXlhAz3HqlQhkPdodhAMAkRqkHkbgAc8WKbG99hyF/r+rHtQsdI67Dofz74g7H57vmqUasM6rqDREqb3AtaRcWIuJ3wzf/5SC+k+/L6/zOIjn/ajNOYpU5iAXiACOS+fU+2FMNBv5HlP53w8cd4YozJktTASQAR+0S0EeeosDawUYWM5TCuT8Ui197fmfInFBjsmS1N9WsICAsHwgwdQg+xt1GGA6RyY/IfWTifs7wpFy9PwKZRWYm5JZQWPpP1Rg6vDU07AW/DliBfoL4Z0H8n1xlxMWjyj/wCWGCllViNKkjnHmfLpjRskp2An0+7F0LbUZFp9gV9rNbFjLZTTuBJmzCfcSTffBatQCXVYnoJgW9bnlPnibhmVDnxHT1XSZ5xeI67T9eIBgyylg2gahYHSFj33x5UW9pPl/bBwZCkLtJHVpA2O4iMb0dGmFI9h9W1t9sGQShkmJsv+Y/dvgjQ4aZEufRRHsSZn5DF2m/8ALPUk+XTp742eqZGwnkAPUef14uogo8PRdLWLDYxfnsSSQdsbNU5S2/8ACfrtiuXiJnpcz73JxJRAkbT+RglRmq2mwgzbwn8MQd6/O56wb+e2MrTU2PI/nfEbqJ2n2HP2wEL1pg6QYMfFyjfbGGc2hCfQi+/XGaWnwyd7R/v7YkQK0QTB3PXy9Le+I6Mh9Ug+HYjY2v09cSoZHruOnM400eJo8vlpH44sabCOvztvtiCEkQZ6/mcanKgGYnbra3ITAuOmLHd8gJv92+NdB22v9V7774NIv1YAbR5/KMR1aCSfCAffFk7e/XnbGzrvG8fPfy6YaiOmRBtG0et8bVOg+u3XHqaAx5RP2/mMeK39PxwGBUgAGNp+/G7PuJnb2xhaYk+f4fhiN7SeQ9/ydrYKrcboF8u4tJTZjAPVSb7iROOfZjJDRr06QZsP69PUwZ5SbWk4Ym7ZtZxlz3R+EliGaOY8O0z6YlyvARmp/Vg4DqKmmFhJAE3YAqDHh62nkLGaEfo/Zf1ptge78ClokkoGiTJgaiBjperYHpHn+fwwtZb9GHdia7d5pFkTwCf4neSVjeFvbcjFTLdrxTOkA5kKw+E6SFuG0sVIflET5nbAH+Ldn1zZUaX1CwdAoaBcglhBAkmDzjAHhv6Ksy7TmKiou3hMs1/QqpNv4sdL4LxTL1dPcPTLshIplgHQDSSGQw4PiE26epJVKOokzMCII25/hiLHKuEjuMxVysk0wmqjqNwqkg/EdjuByA2F8NFFbRHLC1RLPxFySCEpkAD6IKqdBvEgmet1HLDTRbn7i/Tn9gwqISkLBFvb88saqkHbFhvhJIiBbEVW0+lz1icBHFrnl9fPG2WifT5Xwv8AGu0yUqgpomtwLnVCgxIBMG/l54h4F2rSpURHTRqIVWDahqvAYQIuRB8+WKhvRbev98VMwQg1GY52nyG194xcpuIjyxCTz2wFfLVFa6HmR5g7RHXyxOBMTf8ACMaZKh43KWP7MSP4X70MQIjUGCmeUfP1KqC4p2BCggT4gCLr6qQeZtB54JjP6uDfnNvf/fFUI20GxPy8ji+RBjpiMEmLRfBKhFGIuB689j84xltMmZnHmIkW5zyxFUcg/EPz74uoU+0HZyll81Sohiyt3beJV3aoRsBcQBvO/phopKsgwPixS7bITxOnH0Vpfax+/BWnl/SbmfM74joqkzUqQBOoDlyVSPPn8sT0Egb3npHQY3RPGxtc/YAPuxlZA/D54DFMwN9zufT7vuxoEm+1wI5fXjLAn8xjKkiBA63xFQuo1bn5+e/2YxTAgdJAjb7fliQLExE/K5xhFsBaZ6+Ynl0wVnTIP5/O+MKgmxBJ/N8bUlN/X83jyOPMh3AE+v8AbEGAREjf/fFHi9LXTqJbS6kT5EEf3jF/SwiN5vB9b4FdpqLmhUIUnw8iNgQTE+/14oUaveNlk75Kx7ttKmlD0isGULqSq+I7An2wS7J8brq9GjTLCmlSm1VVYD9mlYsdbDaVaIHxQAZFsH+FcAoZbKu5zGXrvXXuylQ6aRGqSFGtWNUBeZHwwNMk42odmsp3JqZWpVZ/iOkgAFp0jSSWVbeFiXEblsVMGe33aGi2Rq0+8ZDUAWBBaNQJBXeGUEHyOOb8S4U2SYGuFLMmul3TmADqB1Hw+IGJFwARBxpnc07iYAdHUwbqWU7ERG4uD58sHeF8fzOYr0stWNB1quUkU/Ekq3iQar25GZxPAVOB8aejmKVdDPcuH0KSSV+mvupYSeu+Op/pA7SJ3aihJZyukmRJEnxLy0id4gx6Ys8Q4Pk8qo796q6iB4Asm++gAmNuvthI41RyisTRYm4P7UkOoESTqAsTew574Aj2Jyh01XLhmZyGYfxCGYeSzAj+XDQVANxy3/v0wD7HcP7ujO3eMag52IAF+cgBvfDAVgiQffnPPzwqMG6C9/utGA2e4dWLTTqTOwYsoE2gabRbpPrg5RFrDy+zGteoEBIk6bnTc9beeA58vB6zm1FZI1w2vc+IMC0aplrgnbpgLnchUpsoemoDr3gCiZA1CF1DVIIIi1/r6X2ZzzZqhlmVgppfs6i6tOlk+GoYceEobQDcwfJa7T8UGY4llgpFRVZVmCA2qbwBMeEm1okG04om4V2YzPepVeq1NZDaRUZmmBKMCSsSDzNjhtVYnVidHsL3g8j+Rivma6qPEVAEzNh9eIjPAa+rMGkCLUgxG2oMzfCeqEKT5VBe+IM7kqb1mDg2OsMGhwD4VIKtI+E+W++OfcZ4y3eLVpsVadQIOloEAdCLHl5+eD3ZLO1axatWYOw8CmIkfEdtwJF/O+2KGsGfEbdfvxFUvEe3ltv9WNBlGampLgG6zJJMEiegMja+JKfD3YXqXkn6MecWsJ5YIrEdfXb83xq298W14bUA+Jffz35YHV+z1V2LEpfrP3DBMVO0UtxRgdNyoX2oqfeDJgfPlg8BH5jALimYapmadRqRQ+IlTdlIWCpK2PP1wcoXUbERiNKdCBrjmzH21MBMemNHe1ve/Xp9mKVHMnU03uY/zNgsoQUldw3iAmSLHSWPQQACZwaxHMGAfztjU73jr52/3xZ00yA0H+IHrZj6z4DbyGNq2XQCRO+m5HImdvQ4iqNZoXci1+dgJ/MYjpuTpMGPQ+X98Q59iKTCZsRbrojl74n2FpESTbl02vbAT01gX8Ijc2+3GKlQE73+473j6sVWzisP3gBj6LWP59cVe9pz4qo/zRv6neMAV70ct48+g+dsaU66kaZA33/viomdQTpqKOksPsUWxh86m2tDJkw1ve84Ar+pU6yU6epgprDvAkXBVymkxIuJHmgGxgo3EuzDd4VNQFlb6VMEw4ptPxwSNYBi1iZgY6DleHacs1Um6Ojg7RpdS238sj7cCOK1x3leoRak6JcgD4WsT0KlLAziwc54plu7qtTNQto0gn4bMgaywSRflhh/RulGoxDIveiCpv8AC0AwPokX2vHvil2pRf1iu0FZrUhoNmAOWplgw3sYHkZ64q9i6x/WKISWYmnAkASIgAmd7g+ROKkd9o8Hy63WhRBY3IprJ/qMX98Jn6UsvT7taaIgk6jCheULsPM4daFCo0a4EGbHnbYchywg/pHJNZhIso8yLJy58/S22+MxUfZFw2UogkeFCvmTTOgxPp9eC6ITyHtgF2PplcqhPNqhE9C5/M+eD2m56xbBPLNbwr7+3+2Ob53iOYzVaohaKahpIB0FQCQ2kjYjrqubThs7a5kJlSoEmodPtBLH5CPfHuyWSpUMkmbqFKtWrUpsikjUEFQMIPIkBnM78yJOKYHV+wVZRqWmyqPCYqDvLA3FNdQYWWQCDY9Lhf8Ao73VFKwElnUKSSJYwAQwMLpcgTyg3tjqycc70lKP7M6fjcrqiZY00VmJc9WgKdwdsCu3KU6WSpoAurvaRQEglIcEsTJuRInmTub4ISMj2kroCQ61ktBZiTyhQ4BJ35zNtr4ocZ7Q1a66WCqgafCZuAY1E/R+V8R8eVKcaF0lpJCWWxUSVAsTMyLWxT4XwTMZiG+FCfiNgRzK82E9LYojq0GqVFSmAXf6IIgG8jfYKJnp6HHSOH5HuMuiCCVAlt5J+I+98V+D8Ap5f4ZZyLu25HOJ2E/PzwXCAiI/P5/NsEXMlT8NMgA/FvY3a8fn+9wgkm0FbDb7jcfhiHLuEQTa5v7n8++InzW69Z/Nri2CPVsx/L6npfbEy1QOnywLenItO/M3+fWOuMM9bkAR1n+2Ar5tB3/O7ud+us7epxZC6eZ2B/PyxWrUCagPUMdtpIP3YlZ7S1oH59MRqAFyB1P17nDJlKhQKOUbe0YW8q0ClI/h5eQnb874PZ7N06KE1XVWF9Gr9pc81+j7xig0kG4uD94/A7YrcRTw2Fpn6jyxBQylUAVEVipGoEQZUixAFyIvj2bzYZRtf7Np98RoIzlPwxt8I5kzO5jzm2LVVJ5WCR6mMa5hZ0iYE7czF+fPATiHamjTbu/E5tOkCOZiSQCY6YGnxeC5cExRpzzOkT+bYo8O4NlyizSRiZuRP0jHraMbcB7R0cySFYK6mGR2UMPM+Igr0IJGCHBFp90k1KajTIlgDEnlOIsUX4XSNYfs106GtAiZEeWxOMcT4NQWi7CmikISGAjSdJgg8oPPBZaVM1x+0QqEYyGEfEvPrGLXF0pmg6KVll0CDeWOm0HzwHqGS/YCn/GpnrLAnHPa6irk33NQ5pajrF9BpuE33JOmwncCMdXNPpHl5Y4/2ryxo5qs6WVizLIGgklS6HzGkm3LqCwxUpY47U8Q1AFtbM29wp0D4mJ+FOvrhl/Q/wAF15lqrNqShTCrBnxtKrsYsuvceeFDjNfVUMSAEKiSN1DEjaFIeQQLWtjs/wCi3hXccPQkANWJqsOgNkH+UL7k+puoZOIuy02KBNQWV7w6UnlqIBtzx869pOKVKr1FauK3jPjRdNPUDbQB8QvPikQVi5kdd/SHmx+rupZwGEQGIkAbQLxtMenPHG8rlgMxl1MEBkJ2v4wCwkcrj2G2JItdYyeWFOlTRbKggcrCQPqxb08z09PzbGctk6jQQjQLyfCB7tAwidpOMVBU0MdKETAIPhhwQ3Vg6MpFwCp33IUu0WabN5nuUIK6wlMi920hpG/xaSDItPnjplfhdSsop1EqKihQqL3cAAQCR3xBI8Q3jy54592HyjHN5dmkFnJkpMaEJ1ehYqJMbHljrHCmDkstV4LNeBBvYrqHwkXEWMyMEDh2eKrUYPXWRdSyUwYJO9O6+szhQ7S6TTACFVlXKjYkMrFiV58vYb46bnKRam4DtJjYgHeYsDE3B8p2wl8eyjd1VDLBamYO/i0kCIPLBK5hnaoqZxEiVBRCDY+I+e/xC/8ALjoSQAIiAdvu8oxzzJLqzSmCZqpJ8+8pk+k6Tb1wV4zm370gMRpaAoYqNvLcySbYqU7i55GOQ+zE1MSDytz64C9m+J96mknxoBPnPP1/EYNFtvfBBGll5phTBMn8cD8zltMgSPfz64w3HqSAAkkqYOleZm3ITHTocZpZta0lGBXnYgg9DIBi+AiKRAN+hj5/UeRxKtfTb7j92NXGlbgeY2G5gi1/swB4h2lpU6hQ6yRFxEXAPMeeBiHJdodTrTdRLWDKSRJmAY6n89DVWqO7c/yH7D+flhS7MUNbGqwHgErMmCS0HfYR9Y6YZc3W/ZmN9Pt/bCzrTbhnZ6pWpGqYACnQouXI3ETYTa9z9eBHEuyuaLFaOXbRvI0qB1gG59h0wR4dxmrQXSjxJmNIYTCybix9Mb8e4nUbKh3rVmYkhkWFW0WHdqCwOoXPXpuAbIZrO0nFNaxDITKBzCiYAKxAiG387Tg+6EhZJJtMi52uYFrycJWUrMjF1Pdqg0kKAVJ3iBb+Hz22M4ZcjxoVKYOmHtqG8SNx1BvBthYsVe1ebanQZkkMSFkbjUSD0vFsI2TyLMuvwxOgzJMlYM+s2JM/VjomYIcd3UXUrCDuJuSCCOYsflgBW4Z3U0JCioJVhILFSDcxBBDiRM77YI9+jviHc8QoqwDrWZqTAnwgsQRUvYtqTTBHMxjsvZukpy9E6V/dgkwDynfnj59qO1B0EAFKgcaQYjVIUSRB1H4oJF73x1Hs/wDpKy2mnTdKlMqoSWAKkgRI0MxA9R8sStQ6NSVq+mBHcn1+MR9+McRooKmXUIoLVJkKJhFLG8ddOKOX4wlU96kspQAMoLSNU8hgP2v4noVXpsyVFMjWsapgMp7xYYEGTF/DuBOIHpefphR4nw6nmErI4lVqF23BClawOkjnOm3lhWpfpQzKOqPRoVgRfuyaZPoSzgnyjGidvtHfI2Wrk1GLKygaQNRMSSCd42xcCc/CXbNU8sQFq1KwRjpsQNGp1kSVIKnyKtfH0KqinS0qPCq6VHQCwHsMcK4fxZjxKnmHpsiiokFjsiiLgmTuTPX0OO08bUikzkvoRS5CCSYEnYamPQD68LBzntpmDVraAJCeI9C0yoMTYNB2m1sLOSyqtn6KgqdILPBkHSrMFsLHa5/iO25YOEzUbM65Dlw2n+TSAFuOTKeW+rmZNXg+VannlZiANLqFPIAG9rDYgXmNWKUfy3CAoWKdMsNMkgASF8TzGonXcLteJEDAbj3Zl6rAmvZWaoxZZMEKYEEeFdLECbajfmXIUzK8hNx+eWB/H6oWk19/AP8AFbl5TiIW+zNNGzdNDoIFJ5BGv6JYkCfEZTT6NscdH7OV0qrUaWH7VvC4ClV0rpkaREppaOUxyxyrsTnCvElm8+G0WmlI+snHYK9XYExMqJ6wCAPbV8sDUXEaAZToquLnYyL8iOmFTNu9K9YM4m7BSyqs7+EBrQTsd94wyknSfWfrIwF4tUsGF4iI3F73Nx7TvtgjmPBKumuASLNFlmdIMkWJ+iMS8VUs7lVbTIPIT4DcywIsCdoscQqQucMbFzHi31LI2sfjnluMF8twdqxepp8C3JQw4cDTqgGWXTA2ibXvGoKWTzD0K1OEChjo0lpFxEeGYGqL9RGHLLGo9PWio8AzTVoe39ZUCesxhM4ugJpUwpJMLq1aTq3mSrCTeLdPLBnh/DnrlabrAJ+ixeABJIkLLQDvaYOCK+a4fmBT09y06y5gCLi/xGNycT9mM4KbVUrfs/h06uZ8WoArO1vni7W7E0aiEovdtTAnXRFNmvqJD6RqIEDUhiZucBuEcHWpUqGCFXUNYgNqMaQD8Q0qOgBw0puSp3iHu2FSDHgYG94kcj5Y5Nx2u1TMVHliGaQb3HI7dIwz57g+aoy6ZjVTALEMinaSwAdWgxIF/lgMmfpR+5/ygx6DxD7MQhk7K5RtFQsZPw7zsCN/Wd8GuJ6VpMbSQBb2/HAfgoPdkjdnO0jnHvIg++M8WZjSIUEtYiBJJ1Ly5nfFo2yv7TUwKhVaSSdI8Ig8ogEk9PCJPSDPZhXpaSRPd6gAthY8oO5sSTe+BlbMAoCJsQSoW55FSNxFvkMURxeCTMLBNj5gcjNpmLfbhitM5mivhIB0kiLeJhu7Cwgm4EEctpxY7NOe8m8ab+1wbbCfzvgY1AmWIKIBvM/KCSRAn78OPD+Gd2gAHi5k72JiY8j8yTzwoI5RjqXmSwA6ch7mMFO0HZwVqLhmEqHdWLQEZBTddIA8RYl0JLCBMXxBwvLnvFkXDA+sH+2LnGs036qTqNMC4aJAaNBpvbZjqGqwBg8hMCvlOzSfqZqmopmrUEtLwtEN8JU6Y1LqmCxBHijCtwzh7VnpqN6ksJMaVBLamJNhBHpfoJNUK9U5VsuFgOzNVIIVERggbLoQbswQamLAKS3PG/DOKrSzCPpIppOorGlWIClhEhjpt4bCGjeQUy8MoHIaStVsxSqeGqopOApgkVKdSDTJkEMuoEzMyMb9sc53lOm9Kl39MyZRoaTAVQY2bxSD/D1thR7Udva9cMlMU6dJXhVNPU7QPiZmBKzeFWCAYk4m4Bw2rmMoalOow1Ox7tXIAaSGsWAU6j1M2MAkjAgIMm9WsrfqrsjNPdCoCwjTZWDBpMFog9MVnot3jKcq8gkEnUQCJEWEDxcvI9Zxey+ToU8wuXrGuautVIWpqIdwum8BDuLSYJ8sHU7FuDqNyTOl3Zo6jw1VU9JjlgEx8t3byKDLtZTEm1iCwJM8vPH0Twaq36qEm4QFSbzTIBUnqQPCT5Y4Zn8hRq5gUaAqyLONvGhYVNJUQQI5k++O2cDX/gaBj4KfdG9/BNPf1X6zi0hC4bRivUUNI7uZFpDML9Ngb+pkyYp8NWM2uq7MRcSFghjETfw+GTy68yWQpf8AE1xuWp+fiHeNeRvJIuBvtOBuTy//AByNp8JZiOngpkSLWPi/NsRTww+HzGFjtPWlkTfTDHyLa1XlyAf/ALuGumNQUjceWAnGuzC5jU3eVEJj4CIMWAYH7o6YiELhTRxCVBLCpTI6QBTEDYBrm03NvXsudrAJquVA1RfaN55ECd8c84D2IqUczRqF6boKksdBVoVWZeZ2ZVHxdLb46QzQDaevp93rioq0KmpbEFRseo+cyNjztgVxxSqkzLaSQAL2Fze28c8CewvE2LVaDRYCot76deghhyjw8zPiwa48p0ydysATF4PM+RmOcc8Qcf4wxWqz31LUDbA2Xu4tsLLJB+/DJXzLU9DI5BQ2CtsNrXkHna29jvgDxuBUqr0C73+gDMczf7741p57wU23sBDGbXB5b2n8djqAnSqGtVqCA7mopQ/BD2jUDA0m2wsWtuMGqnD0asqVGgHUNL+JDChh+zFqjFmRdJB2bCnlqoesBUEK1SG0m6g6VneRFunLDtw3hhrsxrOGSimlzs7FywLTyWFTU3Q8sKjy8XqJ/wAOiZcGsNKsh0o2/h1M5gDS1lEbheeFVHq5arrLCm7XaxUa2UMEKk+ICTAaDHQ46f2jyS1QlOkqjuSoSIA8JB7oAAwCQRtuoAvOEntHmFOZqFWlQ6mxuBpVCDG5HimD1wiLXDONrmE0OqhxOxsepH2xO15wBp9iqZmKxUam0qEBCrqOkSRJIWATzOA2azRp+NRDsxZZBhRLXMXnePexAxa4f21qU6YSpl6dZxM1GqOjGSTdVgCAYt0xV6Z+Fz3YP8xblO/Mj0xvm2A0+q9OoJ/PljHDj+xUTe4+Ujb8xjGaqCAxHOfKApPzwC4uS7+tmXqGCrItoiPGpkG9lVbc79LQcV4WVUmFdRz06WFvK8WvHvzxPkl+KQD4iSZ+KAF52nwk7TI8ziXPfBUAv4GvAvZvESdzsJJ2HW2CljMStO7MVAMA/wBhfkcdQy9QFzyufTc8+WOb5tdSN5FQB18aTHTbDzQafcTPrBxKGfJcQylJ9eYzC0SICKxADNHxbEmLC0R5zgLxXNUcw7d3UWrTI1QCtRJ0hCrIwIDSNVxzuDhV7R1tWZo0xyUsfKWAFug0Tit2dUU1apbVJExJ8SrAk/zgR7j1mYCHEc6UbQKjMUGkABFVDbnTVY81HPpyBqtSqSER6nOVQtDQs3j2meRxZy/B6u5ZQD8WknUNjEERNzfyHu6dhKYWqRAUJT8K7R8IED7/ACxVhJHA82whcu99tbonuA1QeWCHZzJZ/KCqq5et+0sIo1H0uCLghNJtKzq02BkxjsS7Dn0xXNFdyiHf6Inl5SMQxxniHCc7S01my1ZWDq4YgOdQMgtoLEbfSicPj9q6JphxrDclKsoDQPCWMC3ryOG/I5YFlvUA56atRR8lcDBn9QmNNWqvMXVv/ERsEcC4fnadHOU6jHwnUKjGVOt1LFtNvFe45Scdo7OoK2WL37tp7siQTvJvuhPJhBMnnibiPBarK3c5ju6hMmo1GmzReRKqsE9RfHPF7F5+kNVKpTRgfjWs4qE3+Ju7lgfCY9fKS4u8WotTzCVSWBZGpGYJJjVsJUAhGuOZ/mwK4eIzeX1WtVHxR9Axbnztbf5lv+iXEcyo77NUfokmmClY6etQIIEfwjmRgbnOx6Uwpd3YMQNTAO/w6wJbcStri/LAO+Wjw3tf7vxxMsQfPz/Mc8JNLgFEERWqqTJGmmsjlE6wQI5YsVctp+HMV9M/wCNv+YffpJwQ35MDUAZ5n5QJPzxvxrMCnRZ2gCOd78hE3nbFLsxdW8bMRABYbbm0MZ5XwJ/SPmG7uBpJkKAYgsb3nyJv5xzOABdhaBBfNMBNZtMchTGrb/EQbD6OHDiqllF7ry23sDPKML1DO0kp93NlEfDA9TDHcmcHKtUFRJv3YIFr85ttyv8AjgOb8R4UHzFWo7MLwRPKNF5FwQvLrigvDYMTa3y6XMjc3+7Y7xGs2upvsoE9JYxEzzG/14p0iILG87A+lx/fzxYBNSgRVWBpuOsSWmxtb8PKcdDyOb7pKiQBq1eL4t10gbGR64TO+VnOlgSBG4P1AzznBepmGK7HUb+c/d/bFZWs3mT3SprIUTqvYICOlh58uR5YRM7xiXbuYCwILLex2UDYDeWv73JvtFV/4dgeekD01Ax5zHP68JumJj8Pyfz5YLG1bOMdMksRdiZJO4v1MG39oEtfLKGvvY2NiCAQRbmIPviqwBuIMj3tzFrTGNw7W8bbAfE3IbYDpmWNltFvvjlHScYzp8IA5z9Zjl5E4sZZbL6D7ieWK3ElEqBvoZpnoot5/EMVAChVW831ElhGxIY8z/OOlziwbCBtJvc7TO/xbG09OkYoiAtzuIQD2Gr5iPni2KA/V6YECGe0DaXFpjZvsOIoKV8NMQOTX2loHyvGHLKEFVO3gU7X+EHCpWhiCBtt03AAHTDXw8fskH8iX52UTOGKW+0lUpmC/M0REeb1FPrbGezeTNVDSuBVrKvhF7tSFoNrxsfcY37ckA0jb4GBPkGke8k46R+i7s6EpJmHFyP2fqbvUvO7EgehPMYlCznezulYMsCWEmoY8IuSQ08ud99sFuyHDBRaLjUr7KQPC9IfSMzfD1w7KrWGt1kFn8JEEEOy6TYWGn39N6/EaSisiqAoSiYC+EQ1RIAA/ow0edYC9P8AfFSCWkXEH32ti5UEheQjGtICD+eWIN8isQSef34LZOvYc+U4H5TTzNp64utQ0bRE8va+C6vK+/8AvjR6AI23xHTqzY222xbQYiqFDLeIxbfy54Xe2ijuqR2PfCw2P7OpM9MN5QXifswp9s8sxooADasCfdKg3A5kge+ESlqkkw07A7e2I2XoRcr5XM3uIBGLVJWt4XHIkK0DzBAg26HGjIRbxFb2IO3uL+v24qDfY9oRvDfVfrIAj7x8sAe3FYvXpIJADSTeCQpYCx8l87dDdm7PZUrSDHdiWA2gHbl732wp9oqc5o2JhCZAtLEDVMx8KgQek2wQIBgbC0g/V/bDZwyvrpra4XSDvtItfynYdOmF1MqYnSen18/aMGuz4cgqB/T66riJtY+m2LQtcVpGnUYTH0r3sS8D0iBhb4kS2sANAA8KrYzG5F4GoW2t8+m5ns8tVyz1L7QkbAcydzfyxz/Nv+r16yoGcF2uFuNB0gtyOohj6BrRhKFXNVPEZEc+k3udp9sMHZribOrUmjwix3kaiY9jEeQ8rrnESzOdUzvJEz6D0NumD3Y3Lk1KjGdKrpJtBkiB1kAH6vLFVL2qqAU6aiPj5dArWj1jrOFcmGEHa45/7j54Yu1NIqKSzILMR1sBb6/S/tgKMm5UkK0aZBJVREmTLHxD0DTEYJFaqb2mLkeh2+QtfELMQYJYH8+eCNbLs0d2GdVJGxMamJj3PIHng1kuyHEKiBkyzaTMaiqGxI+F4YbcxtgHXKkBY2MD7LjpvgZxJ/2nxfRiDaC2td73Inl9EYJUhfyn7cLHGM8NbRbn7RAA62HLzwQPSmzfCACo22AkjaNgB9c9cElkUVVpBUaZudmIB5c2tjThVM6SzfSgk79b7z09sWc26hRbz35KoHLpEcueKoXnKRBFr394KQbcojDRw74EP8l+u0H65+rA7h2SDKpqDxMS2m0DURFgBuADBwTYnlv5el/qwUp9rqgd2A+gO7Hm19beomP8Jx9Adn8wKuUyzoIV6NNgByDIpgYSuxnZHL1aeaetSRzUqsoY3ZUZVY6P/ttrd/EL+FTODWVzo4fQNG9U0hppKIFRzPhXSLCxQTYbcyBjNBzs8f8AhqZ21KX/AMzFvvwEz2ZnPVk5U8vQ+b1MwfsC4YshQ7uilM3KIqmOZCgH6xhRo5nvM3m3USo7pAeoUVp/72qPKMSdBleQ/IxSehqqCSY0vsxW804PhI5Ej54s6jIHMYp5qutMmq0wqPYCSfFSIgczaPfFor0eIRKQVbXEl2gqTWgrrRpaKREWBJ5AgkrkOOaiFDSNBaSq1BAYpH7KpvqEbc4tgZU1TrFUfvYAclRFNSHVB4lJ1K5kRI52xHR1govgqsFYOQUU6oBXZwVJmbAxvY7wHGzyqGYsItqJV6YBMQskETf4ZkdMF8nmdR0mxAB3kEGR92FnL0VqIEZHUu9NXMlBApKQw1IVLbrpEQRMhsMaUAKx80H+pp+7AEF541m3M4wvPGVNsQRVslTdhqpqSNiVE+x3GOZ19ffldTwajKPExB8RABueox1SfLHKqmbFHM1GgsVquQosTNSATf4QSASbAG5GKHnMFUpjoLD5QPfCFn88Wr1WUuAG0TdSAu9gRIE8+c49xTtalVe5qL3bmNJViUJ8IInwkGGNyCL8tsDuDhjTZw2oOzEG3iUkQRHQACecbCwFjKZc/UtL1P8AOw357+WGfsVSL95Udy4MIFJJAiSWudzqHywp1Evyv0PXkOfLB7sVV8T0ZA1QfPZwYMX2X5csM4GDjGWBDMkSo5W6Hf0xyPiqMld20uxliGC6gA5JMHkJJO8W2BvjuFegDv7jHOu2fDXps1RWhSbnSCALSORGoc539cIOaVuF1aitXZSlORDOCA7EjSqCPFJ3IsI62wd7KZod29OLCWHUiTJO15E/7YrZ7KSrj4EViEUXDMSSd7tp1E6pOmGEbwc4Rwfusu0gd4SDBsSBy9t+tuuKWlrtUC1QX8CqBYTp1MZPn9H6vell6NMKajKNMlVWJ1ERLVCRLXIEW58rYv8AFqgZnm7eG3MgCCBPmWP+HASoGMCCANhcCN+nX7fbAMnBONMtdajtGkowIgACmVYqJsBpBBjrjqlbOKWJNWDtYDlbHC6VULpIBLSORHznYGIPvg0HqwIzLxAF6l9r7RadvKMCw1VK+imzdPtJsYPTc+mFjMUAWjYtHLYRaDAsN/OGwd4iTKptBJPry9LSffAxVl2I2UKJjmWbqbkDf1F8US0HCgcrwI9Y/EewxBxHL6jTG+tgDfkSNVthfVv1xaB8QuJA1X2n6M+t8aKwar/Qp+bCI+UedsAYDCRb82xEzwTb87Y1pHly/Pl5YwxuZP5BOCjHC8zU01BTMM1xuSSBBm87AW8sR5OhUfOUCTc1qbMZ3KmSg3hdIZj1IS/Shkq7LBBvvbfl88M/Z2amZpm8CXttIWPWBqI9cTDTpxOuEpMx6cjH18vXCz2Fpa/1l2iXqCItYa4i5/iPT0wb49mFpUmqsNTL+7U7a9kEddWBPZYVUR9AVhrhiT4ywReRhee+ob7YmAlnKel4PQcugAnA96wFQKeas23IFJ28jti9xHO7GojU9O83W5EeKNHyY49lilRIOh15bGD6He2KaDVQaklfAFQsVr0wVk1NyJ7xWGioDEfRN4xrXoGXARXEK1NNRDF2DUiRqchQFb+EEteSbYMVOGoFhQVX+Wy338JBF+kYiXhUkiQ3hKklYaCL3UhQfPTiYIeHgq4jvlHesxBI0wTTJWxFjCkG+7jmRhsA8U+X34W6vCWFOFDAzP7NgBMAbaqdoHIYL8LL3D6iQD4iNO7EgewIHPbfEVfXnjM49TtOMEYsZTQJwjcV/R3Rq1TWVoYljLAk+KZgoy9SLhjBgzh2C39sYGLhrlGZ/RzVpCaSqxkEFGAYH0cX5bdMVqVGsN+8MC03Hv4unLHYFXbHL+9stpteP6QNvngmhrpUMmHtvC7eh8sR0QyVkPiBBA2IJJkgCBdoVjBHL5lBVEtcRaQD1gj7/LDblMioy9JHQMKranR1DiSCwn+kACfKcKascMzveU535HrI3B6Hn6EHngN2qzUUY0BnqzTpJBYuxBk6T8SgHpf0wCzvH/1DiFVXtlyq6kDF9KkACqQ2zEz4QTK9dJ0kuKccy5o1noVKRK0nAqKwLAPTDDSx+GxBjyGAQ8vw0O1yXZGZGkgl2WSDvDp4SQICkgxOK6cQnSAiBnNmY7EAkFmgeIsVAE7kCSb4J6hRRGYaAwULqBVYHMFheL3H34U+6L53vNMUxVDDUQFHPefhLgm2CitTLisxU3BUEECCrQAYabMSbkbxzvK6KRDBdTEyBf05yMPq0gqg6gzEgkjrawEmB/vzwpcVpftqumAAakRYwCwE9DJj2xSF81GkiREn5/m+ImZp3xLmj42NrmdrQbiPbGP1Ym4B9vt3GIp2fidEhdDGFUiCsnUAP4AVPxcjjfhtMmnIGnV4rW5RtaDAwEr/ABj/AJY/0UsNOS+BP6E/0jFY3FOhnKAaGqTMCWU6Tp89MWBmZ6dMQI86qitZ2MMDII1G8ry3uf8AcI3xn0H2DDdS+h/SP9IwjeYopSYmdR9mMRy5xvjY5do3Lf4j956nyxjL7H+o/acWk+H5/aMS3qPZWhyi45EmeXsf7Y6N2KypFI1DABOhROwU38hJ5DpjnSfC39J/046f2W/6qvq3+s4Ab23qsO7EiC0Ac7eIt6wIHqeuL3Ys6cu0x+8MXmfAm2BH6Rd8p/zv/Qr4udl/3A/qb/SuFZtyfvsbzObJ6R5GMVRRVmJKrJIkix3HMX5DEFb6OJsj8J/qxu/HJp8brenSqL8NRugDQ4+wH5nBHLtUA8Sg/wBIjn8yfbFWh8R9DgvT3Ptjnuxr3iBc0hOmQD0Nj8jf6sW6W2Afa7/qz+n44v8ACfgX+gYlJ1eHpjwXyxgb/wCHGtPb/D+OGpU0X25YxjdPuxHX5euLEZQbeWOSqwGm59eXLf2x1o/R9cce5UvQfbiiSgLsSTED5+vOMP3BswtShSGoaqcKy2kMoK3HKR4h5EYRU+FfX7lxZ4J+9Pov34Jp5z1SmF1VCsD+KCBym+25xUplXcyF0UwoUlfpS1weQAgD3wvcU/d1P6h9uM9hf+rj+hP9dbBYI/pAvw+tABYaCs8m7xBqHmBN/XfbHI8s4AkkAEzJsYiRvbb02t59U7T/AP04/wBI/wBaY5bR5f8AKX7DgvpdyuYEHuyCIFh8Pw9Z8Pl9g3xW49SK1Mym8Zq3mKirt66MZym6+3/hUsS9pP3lX/8AYo/Y+CblI2bjW3SV9PhH4YwMvN//ACsfrGJM7+9Pov8AopYucO/dr7/acG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0" descr="http://stickit2themax.com/wp-content/uploads/2013/04/AP-0017-REBEL-FLAG-1.0-4X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3" y="5309912"/>
            <a:ext cx="1522764" cy="1009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2" name="Picture 2" descr="https://encrypted-tbn2.gstatic.com/images?q=tbn:ANd9GcSyi3Ybgi2VAfJKBsKPYuUILS84ZuijS7Gn2yVZEelw4pK4faee"/>
          <p:cNvPicPr>
            <a:picLocks noChangeAspect="1" noChangeArrowheads="1"/>
          </p:cNvPicPr>
          <p:nvPr/>
        </p:nvPicPr>
        <p:blipFill rotWithShape="1">
          <a:blip r:embed="rId3">
            <a:extLst>
              <a:ext uri="{28A0092B-C50C-407E-A947-70E740481C1C}">
                <a14:useLocalDpi xmlns:a14="http://schemas.microsoft.com/office/drawing/2010/main" val="0"/>
              </a:ext>
            </a:extLst>
          </a:blip>
          <a:srcRect t="1" r="16461" b="-13607"/>
          <a:stretch/>
        </p:blipFill>
        <p:spPr bwMode="auto">
          <a:xfrm>
            <a:off x="155573" y="3350545"/>
            <a:ext cx="1479728" cy="11796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55573" y="2735157"/>
            <a:ext cx="1522764" cy="461665"/>
          </a:xfrm>
          <a:prstGeom prst="rect">
            <a:avLst/>
          </a:prstGeom>
          <a:noFill/>
        </p:spPr>
        <p:txBody>
          <a:bodyPr wrap="square" rtlCol="0">
            <a:spAutoFit/>
          </a:bodyPr>
          <a:lstStyle/>
          <a:p>
            <a:pPr algn="ctr"/>
            <a:r>
              <a:rPr lang="en-GB" sz="2400" dirty="0">
                <a:latin typeface="Calibri" panose="020F0502020204030204" pitchFamily="34" charset="0"/>
                <a:cs typeface="Calibri" panose="020F0502020204030204" pitchFamily="34" charset="0"/>
              </a:rPr>
              <a:t>Union </a:t>
            </a:r>
          </a:p>
        </p:txBody>
      </p:sp>
      <p:sp>
        <p:nvSpPr>
          <p:cNvPr id="18" name="TextBox 17"/>
          <p:cNvSpPr txBox="1"/>
          <p:nvPr/>
        </p:nvSpPr>
        <p:spPr>
          <a:xfrm>
            <a:off x="-116501" y="4311941"/>
            <a:ext cx="2162175" cy="830997"/>
          </a:xfrm>
          <a:prstGeom prst="rect">
            <a:avLst/>
          </a:prstGeom>
          <a:noFill/>
        </p:spPr>
        <p:txBody>
          <a:bodyPr wrap="square" rtlCol="0">
            <a:spAutoFit/>
          </a:bodyPr>
          <a:lstStyle/>
          <a:p>
            <a:pPr algn="ctr"/>
            <a:br>
              <a:rPr lang="en-GB" sz="24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Confederacy</a:t>
            </a:r>
            <a:r>
              <a:rPr lang="en-GB" dirty="0">
                <a:latin typeface="Calibri" panose="020F0502020204030204" pitchFamily="34" charset="0"/>
                <a:cs typeface="Calibri" panose="020F0502020204030204" pitchFamily="34" charset="0"/>
              </a:rPr>
              <a:t> </a:t>
            </a:r>
          </a:p>
        </p:txBody>
      </p:sp>
      <p:pic>
        <p:nvPicPr>
          <p:cNvPr id="5124" name="Picture 4" descr="http://i.ytimg.com/vi/IYybmNYbbgM/hqdefault.jpg"/>
          <p:cNvPicPr>
            <a:picLocks noChangeAspect="1" noChangeArrowheads="1"/>
          </p:cNvPicPr>
          <p:nvPr/>
        </p:nvPicPr>
        <p:blipFill rotWithShape="1">
          <a:blip r:embed="rId4">
            <a:extLst>
              <a:ext uri="{28A0092B-C50C-407E-A947-70E740481C1C}">
                <a14:useLocalDpi xmlns:a14="http://schemas.microsoft.com/office/drawing/2010/main" val="0"/>
              </a:ext>
            </a:extLst>
          </a:blip>
          <a:srcRect l="1" t="33194" r="68871" b="26045"/>
          <a:stretch/>
        </p:blipFill>
        <p:spPr bwMode="auto">
          <a:xfrm>
            <a:off x="8821074" y="3783303"/>
            <a:ext cx="1427964" cy="135467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TfpFa9JUhGHJmevmer5aLtFm_fbD4vjMs0evoY4qSZFaYevCTczw"/>
          <p:cNvPicPr>
            <a:picLocks noChangeAspect="1" noChangeArrowheads="1"/>
          </p:cNvPicPr>
          <p:nvPr/>
        </p:nvPicPr>
        <p:blipFill rotWithShape="1">
          <a:blip r:embed="rId5">
            <a:extLst>
              <a:ext uri="{28A0092B-C50C-407E-A947-70E740481C1C}">
                <a14:useLocalDpi xmlns:a14="http://schemas.microsoft.com/office/drawing/2010/main" val="0"/>
              </a:ext>
            </a:extLst>
          </a:blip>
          <a:srcRect r="10217"/>
          <a:stretch/>
        </p:blipFill>
        <p:spPr bwMode="auto">
          <a:xfrm>
            <a:off x="7063216" y="3723692"/>
            <a:ext cx="1497436" cy="14932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http://cliparts.co/cliparts/kcK/Rjg/kcKRjgGcj.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0683" y="3737233"/>
            <a:ext cx="1400747" cy="14007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Oval 6"/>
          <p:cNvSpPr/>
          <p:nvPr/>
        </p:nvSpPr>
        <p:spPr>
          <a:xfrm>
            <a:off x="2077604" y="3741361"/>
            <a:ext cx="1479728" cy="13966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State’s</a:t>
            </a:r>
          </a:p>
          <a:p>
            <a:pPr algn="ctr"/>
            <a:r>
              <a:rPr lang="en-GB" sz="1600" dirty="0">
                <a:solidFill>
                  <a:schemeClr val="bg1"/>
                </a:solidFill>
              </a:rPr>
              <a:t>Rights before Federal</a:t>
            </a:r>
          </a:p>
        </p:txBody>
      </p:sp>
      <p:pic>
        <p:nvPicPr>
          <p:cNvPr id="1034" name="Picture 10" descr="http://upload.wikimedia.org/wikipedia/commons/thumb/e/e4/1869-Golden_Spike.jpg/400px-1869-Golden_Spike.jpg"/>
          <p:cNvPicPr>
            <a:picLocks noChangeAspect="1" noChangeArrowheads="1"/>
          </p:cNvPicPr>
          <p:nvPr/>
        </p:nvPicPr>
        <p:blipFill rotWithShape="1">
          <a:blip r:embed="rId7">
            <a:extLst>
              <a:ext uri="{28A0092B-C50C-407E-A947-70E740481C1C}">
                <a14:useLocalDpi xmlns:a14="http://schemas.microsoft.com/office/drawing/2010/main" val="0"/>
              </a:ext>
            </a:extLst>
          </a:blip>
          <a:srcRect l="8396" r="15033"/>
          <a:stretch/>
        </p:blipFill>
        <p:spPr bwMode="auto">
          <a:xfrm>
            <a:off x="10553376" y="3783303"/>
            <a:ext cx="1427964" cy="141264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6" name="Picture 12" descr="https://c1.staticflickr.com/7/6035/6261666821_63ddf64c7d_b.jpg"/>
          <p:cNvPicPr>
            <a:picLocks noChangeAspect="1" noChangeArrowheads="1"/>
          </p:cNvPicPr>
          <p:nvPr/>
        </p:nvPicPr>
        <p:blipFill rotWithShape="1">
          <a:blip r:embed="rId8">
            <a:extLst>
              <a:ext uri="{28A0092B-C50C-407E-A947-70E740481C1C}">
                <a14:useLocalDpi xmlns:a14="http://schemas.microsoft.com/office/drawing/2010/main" val="0"/>
              </a:ext>
            </a:extLst>
          </a:blip>
          <a:srcRect l="-3668" t="10598" r="3668" b="-10598"/>
          <a:stretch/>
        </p:blipFill>
        <p:spPr bwMode="auto">
          <a:xfrm>
            <a:off x="3739750" y="3655986"/>
            <a:ext cx="1555206" cy="15552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408870186"/>
              </p:ext>
            </p:extLst>
          </p:nvPr>
        </p:nvGraphicFramePr>
        <p:xfrm>
          <a:off x="1971492" y="6319505"/>
          <a:ext cx="10220508" cy="370840"/>
        </p:xfrm>
        <a:graphic>
          <a:graphicData uri="http://schemas.openxmlformats.org/drawingml/2006/table">
            <a:tbl>
              <a:tblPr firstRow="1" bandRow="1">
                <a:tableStyleId>{5C22544A-7EE6-4342-B048-85BDC9FD1C3A}</a:tableStyleId>
              </a:tblPr>
              <a:tblGrid>
                <a:gridCol w="1703418">
                  <a:extLst>
                    <a:ext uri="{9D8B030D-6E8A-4147-A177-3AD203B41FA5}">
                      <a16:colId xmlns:a16="http://schemas.microsoft.com/office/drawing/2014/main" val="20000"/>
                    </a:ext>
                  </a:extLst>
                </a:gridCol>
                <a:gridCol w="1703418">
                  <a:extLst>
                    <a:ext uri="{9D8B030D-6E8A-4147-A177-3AD203B41FA5}">
                      <a16:colId xmlns:a16="http://schemas.microsoft.com/office/drawing/2014/main" val="20001"/>
                    </a:ext>
                  </a:extLst>
                </a:gridCol>
                <a:gridCol w="1703418">
                  <a:extLst>
                    <a:ext uri="{9D8B030D-6E8A-4147-A177-3AD203B41FA5}">
                      <a16:colId xmlns:a16="http://schemas.microsoft.com/office/drawing/2014/main" val="20002"/>
                    </a:ext>
                  </a:extLst>
                </a:gridCol>
                <a:gridCol w="1703418">
                  <a:extLst>
                    <a:ext uri="{9D8B030D-6E8A-4147-A177-3AD203B41FA5}">
                      <a16:colId xmlns:a16="http://schemas.microsoft.com/office/drawing/2014/main" val="20003"/>
                    </a:ext>
                  </a:extLst>
                </a:gridCol>
                <a:gridCol w="1703418">
                  <a:extLst>
                    <a:ext uri="{9D8B030D-6E8A-4147-A177-3AD203B41FA5}">
                      <a16:colId xmlns:a16="http://schemas.microsoft.com/office/drawing/2014/main" val="20004"/>
                    </a:ext>
                  </a:extLst>
                </a:gridCol>
                <a:gridCol w="1703418">
                  <a:extLst>
                    <a:ext uri="{9D8B030D-6E8A-4147-A177-3AD203B41FA5}">
                      <a16:colId xmlns:a16="http://schemas.microsoft.com/office/drawing/2014/main" val="20005"/>
                    </a:ext>
                  </a:extLst>
                </a:gridCol>
              </a:tblGrid>
              <a:tr h="370840">
                <a:tc>
                  <a:txBody>
                    <a:bodyPr/>
                    <a:lstStyle/>
                    <a:p>
                      <a:pPr algn="ctr"/>
                      <a:r>
                        <a:rPr lang="en-GB" sz="1600" b="0" dirty="0">
                          <a:solidFill>
                            <a:srgbClr val="00B0F0"/>
                          </a:solidFill>
                        </a:rPr>
                        <a:t>States’ Rights</a:t>
                      </a: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600" b="0" dirty="0">
                          <a:solidFill>
                            <a:srgbClr val="00B0F0"/>
                          </a:solidFill>
                        </a:rPr>
                        <a:t>Republicans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600" b="0" dirty="0">
                          <a:solidFill>
                            <a:srgbClr val="00B0F0"/>
                          </a:solidFill>
                        </a:rPr>
                        <a:t>Hunting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600" b="0" dirty="0">
                          <a:solidFill>
                            <a:srgbClr val="00B0F0"/>
                          </a:solidFill>
                        </a:rPr>
                        <a:t>Industrial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600" b="0" dirty="0">
                          <a:solidFill>
                            <a:srgbClr val="00B0F0"/>
                          </a:solidFill>
                        </a:rPr>
                        <a:t>Agrarian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600" b="0" dirty="0">
                          <a:solidFill>
                            <a:srgbClr val="00B0F0"/>
                          </a:solidFill>
                        </a:rPr>
                        <a:t>Railroad</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5" name="Picture 24" descr="http://images02.f-i.com/nickelodeon/kca/design/cool-icon2.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8366" y="301591"/>
            <a:ext cx="777714" cy="7919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orig04.deviantart.net/bf9b/f/2011/253/9/c/play_glossy_button_by_stevanppp-d49fn3f.p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49038" y="48653"/>
            <a:ext cx="1120391" cy="1120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3746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7 4.44444E-6 L 0.00404 0.16736 " pathEditMode="relative" rAng="0" ptsTypes="AA">
                                      <p:cBhvr>
                                        <p:cTn id="6" dur="2000" fill="hold"/>
                                        <p:tgtEl>
                                          <p:spTgt spid="7"/>
                                        </p:tgtEl>
                                        <p:attrNameLst>
                                          <p:attrName>ppt_x</p:attrName>
                                          <p:attrName>ppt_y</p:attrName>
                                        </p:attrNameLst>
                                      </p:cBhvr>
                                      <p:rCtr x="195" y="835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117 0.00579 L 0.00508 -0.11551 " pathEditMode="relative" rAng="0" ptsTypes="AA">
                                      <p:cBhvr>
                                        <p:cTn id="10" dur="2000" fill="hold"/>
                                        <p:tgtEl>
                                          <p:spTgt spid="1036"/>
                                        </p:tgtEl>
                                        <p:attrNameLst>
                                          <p:attrName>ppt_x</p:attrName>
                                          <p:attrName>ppt_y</p:attrName>
                                        </p:attrNameLst>
                                      </p:cBhvr>
                                      <p:rCtr x="313" y="-606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0052 -0.0007 L 0.00443 0.16898 " pathEditMode="relative" rAng="0" ptsTypes="AA">
                                      <p:cBhvr>
                                        <p:cTn id="14" dur="2000" fill="hold"/>
                                        <p:tgtEl>
                                          <p:spTgt spid="1032"/>
                                        </p:tgtEl>
                                        <p:attrNameLst>
                                          <p:attrName>ppt_x</p:attrName>
                                          <p:attrName>ppt_y</p:attrName>
                                        </p:attrNameLst>
                                      </p:cBhvr>
                                      <p:rCtr x="247" y="847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54167E-6 -2.96296E-6 L -0.00209 -0.12916 " pathEditMode="relative" rAng="0" ptsTypes="AA">
                                      <p:cBhvr>
                                        <p:cTn id="18" dur="2000" fill="hold"/>
                                        <p:tgtEl>
                                          <p:spTgt spid="1030"/>
                                        </p:tgtEl>
                                        <p:attrNameLst>
                                          <p:attrName>ppt_x</p:attrName>
                                          <p:attrName>ppt_y</p:attrName>
                                        </p:attrNameLst>
                                      </p:cBhvr>
                                      <p:rCtr x="-104" y="-6458"/>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25E-6 -2.96296E-6 L 0.01003 0.17732 " pathEditMode="relative" rAng="0" ptsTypes="AA">
                                      <p:cBhvr>
                                        <p:cTn id="22" dur="2000" fill="hold"/>
                                        <p:tgtEl>
                                          <p:spTgt spid="5124"/>
                                        </p:tgtEl>
                                        <p:attrNameLst>
                                          <p:attrName>ppt_x</p:attrName>
                                          <p:attrName>ppt_y</p:attrName>
                                        </p:attrNameLst>
                                      </p:cBhvr>
                                      <p:rCtr x="495" y="886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375E-6 1.11111E-6 L -0.00144 -0.1456 " pathEditMode="relative" rAng="0" ptsTypes="AA">
                                      <p:cBhvr>
                                        <p:cTn id="26" dur="2000" fill="hold"/>
                                        <p:tgtEl>
                                          <p:spTgt spid="1034"/>
                                        </p:tgtEl>
                                        <p:attrNameLst>
                                          <p:attrName>ppt_x</p:attrName>
                                          <p:attrName>ppt_y</p:attrName>
                                        </p:attrNameLst>
                                      </p:cBhvr>
                                      <p:rCtr x="-78" y="-7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50" y="258360"/>
            <a:ext cx="9404723" cy="1400530"/>
          </a:xfrm>
        </p:spPr>
        <p:txBody>
          <a:bodyPr/>
          <a:lstStyle/>
          <a:p>
            <a:r>
              <a:rPr lang="en-GB" sz="6000" b="1" dirty="0"/>
              <a:t>Westward Expansion</a:t>
            </a:r>
          </a:p>
        </p:txBody>
      </p:sp>
      <p:sp>
        <p:nvSpPr>
          <p:cNvPr id="3" name="Content Placeholder 2"/>
          <p:cNvSpPr>
            <a:spLocks noGrp="1"/>
          </p:cNvSpPr>
          <p:nvPr>
            <p:ph idx="1"/>
          </p:nvPr>
        </p:nvSpPr>
        <p:spPr>
          <a:xfrm>
            <a:off x="165939" y="1440875"/>
            <a:ext cx="7157727" cy="3182392"/>
          </a:xfrm>
        </p:spPr>
        <p:txBody>
          <a:bodyPr>
            <a:normAutofit/>
          </a:bodyPr>
          <a:lstStyle/>
          <a:p>
            <a:pPr marL="0" indent="0" algn="ctr">
              <a:buNone/>
            </a:pPr>
            <a:r>
              <a:rPr lang="en-GB" sz="1700" dirty="0">
                <a:latin typeface="Arial Unicode MS" panose="020B0604020202020204" pitchFamily="34" charset="-128"/>
                <a:ea typeface="Arial Unicode MS" panose="020B0604020202020204" pitchFamily="34" charset="-128"/>
                <a:cs typeface="Arial Unicode MS" panose="020B0604020202020204" pitchFamily="34" charset="-128"/>
              </a:rPr>
              <a:t>There had been an uneasy truce between the North and South before 1820. In the seats of government ( the Senate ) power was finely </a:t>
            </a:r>
            <a:r>
              <a:rPr lang="en-GB" sz="1700" b="1" dirty="0">
                <a:latin typeface="Arial Unicode MS" panose="020B0604020202020204" pitchFamily="34" charset="-128"/>
                <a:ea typeface="Arial Unicode MS" panose="020B0604020202020204" pitchFamily="34" charset="-128"/>
                <a:cs typeface="Arial Unicode MS" panose="020B0604020202020204" pitchFamily="34" charset="-128"/>
              </a:rPr>
              <a:t>balanced between Free States and Slave States</a:t>
            </a:r>
            <a:r>
              <a:rPr lang="en-GB" sz="1700" dirty="0">
                <a:latin typeface="Arial Unicode MS" panose="020B0604020202020204" pitchFamily="34" charset="-128"/>
                <a:ea typeface="Arial Unicode MS" panose="020B0604020202020204" pitchFamily="34" charset="-128"/>
                <a:cs typeface="Arial Unicode MS" panose="020B0604020202020204" pitchFamily="34" charset="-128"/>
              </a:rPr>
              <a:t>. This ensured that neither section held more power than the other. Westward expansion would threaten this balance of power. Manifest destiny and the call to </a:t>
            </a:r>
            <a:r>
              <a:rPr lang="en-GB" sz="1700" i="1" dirty="0">
                <a:latin typeface="Arial Unicode MS" panose="020B0604020202020204" pitchFamily="34" charset="-128"/>
                <a:ea typeface="Arial Unicode MS" panose="020B0604020202020204" pitchFamily="34" charset="-128"/>
                <a:cs typeface="Arial Unicode MS" panose="020B0604020202020204" pitchFamily="34" charset="-128"/>
              </a:rPr>
              <a:t>‘Go West Young Man’ </a:t>
            </a:r>
            <a:r>
              <a:rPr lang="en-GB" sz="1700" dirty="0">
                <a:latin typeface="Arial Unicode MS" panose="020B0604020202020204" pitchFamily="34" charset="-128"/>
                <a:ea typeface="Arial Unicode MS" panose="020B0604020202020204" pitchFamily="34" charset="-128"/>
                <a:cs typeface="Arial Unicode MS" panose="020B0604020202020204" pitchFamily="34" charset="-128"/>
              </a:rPr>
              <a:t>was heard, settlers went west. As new territory opened up it had to be decided if it would be ‘free’ or ‘slave’. </a:t>
            </a:r>
            <a:br>
              <a:rPr lang="en-GB" sz="17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GB" sz="1700" dirty="0">
                <a:latin typeface="Arial Unicode MS" panose="020B0604020202020204" pitchFamily="34" charset="-128"/>
                <a:ea typeface="Arial Unicode MS" panose="020B0604020202020204" pitchFamily="34" charset="-128"/>
                <a:cs typeface="Arial Unicode MS" panose="020B0604020202020204" pitchFamily="34" charset="-128"/>
              </a:rPr>
            </a:br>
            <a:r>
              <a:rPr lang="en-GB" sz="1700" dirty="0">
                <a:latin typeface="Arial Unicode MS" panose="020B0604020202020204" pitchFamily="34" charset="-128"/>
                <a:ea typeface="Arial Unicode MS" panose="020B0604020202020204" pitchFamily="34" charset="-128"/>
                <a:cs typeface="Arial Unicode MS" panose="020B0604020202020204" pitchFamily="34" charset="-128"/>
              </a:rPr>
              <a:t> The 1854 Kansas Nebraska Act would crank up tensions and  push the United States closer to civil war. </a:t>
            </a:r>
          </a:p>
        </p:txBody>
      </p:sp>
      <p:graphicFrame>
        <p:nvGraphicFramePr>
          <p:cNvPr id="4" name="Table 3"/>
          <p:cNvGraphicFramePr>
            <a:graphicFrameLocks noGrp="1"/>
          </p:cNvGraphicFramePr>
          <p:nvPr>
            <p:extLst>
              <p:ext uri="{D42A27DB-BD31-4B8C-83A1-F6EECF244321}">
                <p14:modId xmlns:p14="http://schemas.microsoft.com/office/powerpoint/2010/main" val="3893537628"/>
              </p:ext>
            </p:extLst>
          </p:nvPr>
        </p:nvGraphicFramePr>
        <p:xfrm>
          <a:off x="375150" y="4608637"/>
          <a:ext cx="11441700" cy="1887257"/>
        </p:xfrm>
        <a:graphic>
          <a:graphicData uri="http://schemas.openxmlformats.org/drawingml/2006/table">
            <a:tbl>
              <a:tblPr firstRow="1" bandRow="1">
                <a:tableStyleId>{5C22544A-7EE6-4342-B048-85BDC9FD1C3A}</a:tableStyleId>
              </a:tblPr>
              <a:tblGrid>
                <a:gridCol w="2412803">
                  <a:extLst>
                    <a:ext uri="{9D8B030D-6E8A-4147-A177-3AD203B41FA5}">
                      <a16:colId xmlns:a16="http://schemas.microsoft.com/office/drawing/2014/main" val="20000"/>
                    </a:ext>
                  </a:extLst>
                </a:gridCol>
                <a:gridCol w="3308047">
                  <a:extLst>
                    <a:ext uri="{9D8B030D-6E8A-4147-A177-3AD203B41FA5}">
                      <a16:colId xmlns:a16="http://schemas.microsoft.com/office/drawing/2014/main" val="20001"/>
                    </a:ext>
                  </a:extLst>
                </a:gridCol>
                <a:gridCol w="2860425">
                  <a:extLst>
                    <a:ext uri="{9D8B030D-6E8A-4147-A177-3AD203B41FA5}">
                      <a16:colId xmlns:a16="http://schemas.microsoft.com/office/drawing/2014/main" val="20002"/>
                    </a:ext>
                  </a:extLst>
                </a:gridCol>
                <a:gridCol w="2860425">
                  <a:extLst>
                    <a:ext uri="{9D8B030D-6E8A-4147-A177-3AD203B41FA5}">
                      <a16:colId xmlns:a16="http://schemas.microsoft.com/office/drawing/2014/main" val="20003"/>
                    </a:ext>
                  </a:extLst>
                </a:gridCol>
              </a:tblGrid>
              <a:tr h="629086">
                <a:tc>
                  <a:txBody>
                    <a:bodyPr/>
                    <a:lstStyle/>
                    <a:p>
                      <a:pPr algn="ctr"/>
                      <a:r>
                        <a:rPr lang="en-GB" sz="2000" dirty="0">
                          <a:solidFill>
                            <a:srgbClr val="FFFF00"/>
                          </a:solidFill>
                        </a:rPr>
                        <a:t>1820 </a:t>
                      </a:r>
                    </a:p>
                    <a:p>
                      <a:pPr algn="ctr"/>
                      <a:r>
                        <a:rPr lang="en-GB" sz="1400" dirty="0">
                          <a:solidFill>
                            <a:srgbClr val="FFFF00"/>
                          </a:solidFill>
                        </a:rPr>
                        <a:t>Missouri</a:t>
                      </a:r>
                      <a:r>
                        <a:rPr lang="en-GB" sz="1400" baseline="0" dirty="0">
                          <a:solidFill>
                            <a:srgbClr val="FFFF00"/>
                          </a:solidFill>
                        </a:rPr>
                        <a:t> Compromise</a:t>
                      </a:r>
                      <a:endParaRPr lang="en-GB" sz="1400" dirty="0">
                        <a:solidFill>
                          <a:srgbClr val="FFFF0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FF00"/>
                          </a:solidFill>
                        </a:rPr>
                        <a:t>1850 </a:t>
                      </a:r>
                      <a:r>
                        <a:rPr lang="en-GB" sz="2000" baseline="0" dirty="0">
                          <a:solidFill>
                            <a:srgbClr val="FFFF00"/>
                          </a:solidFill>
                        </a:rPr>
                        <a:t> </a:t>
                      </a:r>
                      <a:r>
                        <a:rPr lang="en-GB" baseline="0" dirty="0">
                          <a:solidFill>
                            <a:srgbClr val="FFFF00"/>
                          </a:solidFill>
                        </a:rPr>
                        <a:t>                     </a:t>
                      </a:r>
                      <a:r>
                        <a:rPr lang="en-GB" sz="1800" baseline="0" dirty="0">
                          <a:solidFill>
                            <a:srgbClr val="FFFF00"/>
                          </a:solidFill>
                        </a:rPr>
                        <a:t> </a:t>
                      </a:r>
                      <a:r>
                        <a:rPr lang="en-GB" sz="1400" baseline="0" dirty="0">
                          <a:solidFill>
                            <a:srgbClr val="FFFF00"/>
                          </a:solidFill>
                        </a:rPr>
                        <a:t>Compromise</a:t>
                      </a:r>
                      <a:endParaRPr lang="en-GB" sz="14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FF00"/>
                          </a:solidFill>
                        </a:rPr>
                        <a:t>1854 </a:t>
                      </a:r>
                    </a:p>
                    <a:p>
                      <a:pPr algn="ctr"/>
                      <a:r>
                        <a:rPr lang="en-GB" sz="1400" dirty="0">
                          <a:solidFill>
                            <a:srgbClr val="FFFF00"/>
                          </a:solidFill>
                        </a:rPr>
                        <a:t>Kansas</a:t>
                      </a:r>
                      <a:r>
                        <a:rPr lang="en-GB" sz="1400" baseline="0" dirty="0">
                          <a:solidFill>
                            <a:srgbClr val="FFFF00"/>
                          </a:solidFill>
                        </a:rPr>
                        <a:t> – Nebraska Act</a:t>
                      </a:r>
                      <a:endParaRPr lang="en-GB" sz="14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FF00"/>
                          </a:solidFill>
                        </a:rPr>
                        <a:t>1854 </a:t>
                      </a:r>
                    </a:p>
                    <a:p>
                      <a:pPr algn="ctr"/>
                      <a:r>
                        <a:rPr lang="en-GB" sz="1400" dirty="0">
                          <a:solidFill>
                            <a:srgbClr val="FFFF00"/>
                          </a:solidFill>
                        </a:rPr>
                        <a:t>‘Bleeding</a:t>
                      </a:r>
                      <a:r>
                        <a:rPr lang="en-GB" sz="1400" baseline="0" dirty="0">
                          <a:solidFill>
                            <a:srgbClr val="FFFF00"/>
                          </a:solidFill>
                        </a:rPr>
                        <a:t> Kansas’</a:t>
                      </a:r>
                      <a:endParaRPr lang="en-GB" sz="14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58171">
                <a:tc>
                  <a:txBody>
                    <a:bodyPr/>
                    <a:lstStyle/>
                    <a:p>
                      <a:pPr algn="ctr"/>
                      <a:r>
                        <a:rPr lang="en-GB" sz="1400" dirty="0">
                          <a:solidFill>
                            <a:schemeClr val="tx1"/>
                          </a:solidFill>
                        </a:rPr>
                        <a:t>Missouri </a:t>
                      </a:r>
                      <a:r>
                        <a:rPr lang="en-GB" sz="1400" baseline="0" dirty="0">
                          <a:solidFill>
                            <a:schemeClr val="tx1"/>
                          </a:solidFill>
                        </a:rPr>
                        <a:t> formed as a slave </a:t>
                      </a:r>
                      <a:r>
                        <a:rPr lang="en-GB" sz="1400" dirty="0">
                          <a:solidFill>
                            <a:schemeClr val="tx1"/>
                          </a:solidFill>
                        </a:rPr>
                        <a:t>state but</a:t>
                      </a:r>
                      <a:r>
                        <a:rPr lang="en-GB" sz="1400" baseline="0" dirty="0">
                          <a:solidFill>
                            <a:schemeClr val="tx1"/>
                          </a:solidFill>
                        </a:rPr>
                        <a:t> made slavery illegal in the North.</a:t>
                      </a:r>
                      <a:endParaRPr lang="en-GB" sz="1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rPr>
                        <a:t>California enters as a free state. Fugitive slave law says escaped slaves found in the North must be returned to the South. </a:t>
                      </a:r>
                      <a:endParaRPr lang="en-GB" sz="1400" dirty="0">
                        <a:solidFill>
                          <a:schemeClr val="tx1"/>
                        </a:solidFill>
                      </a:endParaRP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baseline="0" dirty="0">
                          <a:solidFill>
                            <a:schemeClr val="tx1"/>
                          </a:solidFill>
                        </a:rPr>
                        <a:t>These new territories to decide if free or slave based on </a:t>
                      </a:r>
                      <a:r>
                        <a:rPr lang="en-GB" sz="1400" b="1" baseline="0" dirty="0">
                          <a:solidFill>
                            <a:schemeClr val="tx1"/>
                          </a:solidFill>
                        </a:rPr>
                        <a:t>popular sovereignty </a:t>
                      </a:r>
                      <a:r>
                        <a:rPr lang="en-GB" sz="1400" baseline="0" dirty="0">
                          <a:solidFill>
                            <a:schemeClr val="tx1"/>
                          </a:solidFill>
                        </a:rPr>
                        <a:t>– voted by those who settled there. </a:t>
                      </a:r>
                      <a:r>
                        <a:rPr lang="en-GB" sz="1300" b="1" baseline="0" dirty="0">
                          <a:solidFill>
                            <a:schemeClr val="tx1"/>
                          </a:solidFill>
                        </a:rPr>
                        <a:t>Undid 1820 Compromise.</a:t>
                      </a:r>
                      <a:endParaRPr lang="en-GB" sz="13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tx1"/>
                          </a:solidFill>
                        </a:rPr>
                        <a:t>‘Pro slavers’ and ‘Free </a:t>
                      </a:r>
                      <a:r>
                        <a:rPr lang="en-GB" sz="1400" dirty="0" err="1">
                          <a:solidFill>
                            <a:schemeClr val="tx1"/>
                          </a:solidFill>
                        </a:rPr>
                        <a:t>Soilers</a:t>
                      </a:r>
                      <a:r>
                        <a:rPr lang="en-GB" sz="1400" dirty="0">
                          <a:solidFill>
                            <a:schemeClr val="tx1"/>
                          </a:solidFill>
                        </a:rPr>
                        <a:t>’ rushed in to settle Kansas.</a:t>
                      </a:r>
                      <a:r>
                        <a:rPr lang="en-GB" sz="1400" baseline="0" dirty="0">
                          <a:solidFill>
                            <a:schemeClr val="tx1"/>
                          </a:solidFill>
                        </a:rPr>
                        <a:t> Led to widespread violence and murder in this ‘proxy war’.</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5122" name="Picture 2" descr="https://upload.wikimedia.org/wikipedia/commons/d/d7/Forcing_Slavery_Freesoilers_Throats.jpg"/>
          <p:cNvPicPr>
            <a:picLocks noChangeAspect="1" noChangeArrowheads="1"/>
          </p:cNvPicPr>
          <p:nvPr/>
        </p:nvPicPr>
        <p:blipFill rotWithShape="1">
          <a:blip r:embed="rId2">
            <a:extLst>
              <a:ext uri="{28A0092B-C50C-407E-A947-70E740481C1C}">
                <a14:useLocalDpi xmlns:a14="http://schemas.microsoft.com/office/drawing/2010/main" val="0"/>
              </a:ext>
            </a:extLst>
          </a:blip>
          <a:srcRect l="4519" r="4183"/>
          <a:stretch/>
        </p:blipFill>
        <p:spPr bwMode="auto">
          <a:xfrm>
            <a:off x="7569200" y="1500819"/>
            <a:ext cx="3962400" cy="27513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mages02.f-i.com/nickelodeon/kca/design/cool-icon2.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3283" y="264411"/>
            <a:ext cx="864163" cy="8799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orig04.deviantart.net/bf9b/f/2011/253/9/c/play_glossy_button_by_stevanppp-d49fn3f.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2444" y="2459046"/>
            <a:ext cx="1065203" cy="106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3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40" y="215433"/>
            <a:ext cx="6062140" cy="1400530"/>
          </a:xfrm>
        </p:spPr>
        <p:txBody>
          <a:bodyPr/>
          <a:lstStyle/>
          <a:p>
            <a:r>
              <a:rPr lang="en-GB" sz="6000" b="1" dirty="0"/>
              <a:t>The Secession</a:t>
            </a:r>
          </a:p>
        </p:txBody>
      </p:sp>
      <p:sp>
        <p:nvSpPr>
          <p:cNvPr id="3" name="Content Placeholder 2"/>
          <p:cNvSpPr>
            <a:spLocks noGrp="1"/>
          </p:cNvSpPr>
          <p:nvPr>
            <p:ph idx="1"/>
          </p:nvPr>
        </p:nvSpPr>
        <p:spPr>
          <a:xfrm>
            <a:off x="2780910" y="1308252"/>
            <a:ext cx="9092743" cy="3077481"/>
          </a:xfrm>
        </p:spPr>
        <p:txBody>
          <a:bodyPr>
            <a:normAutofit/>
          </a:bodyPr>
          <a:lstStyle/>
          <a:p>
            <a:pPr marL="0" indent="0" algn="ctr">
              <a:lnSpc>
                <a:spcPct val="120000"/>
              </a:lnSpc>
              <a:buNone/>
            </a:pPr>
            <a:r>
              <a:rPr lang="en-GB" sz="1700" dirty="0">
                <a:latin typeface="Arial Unicode MS" panose="020B0604020202020204" pitchFamily="34" charset="-128"/>
                <a:ea typeface="Arial Unicode MS" panose="020B0604020202020204" pitchFamily="34" charset="-128"/>
                <a:cs typeface="Arial Unicode MS" panose="020B0604020202020204" pitchFamily="34" charset="-128"/>
              </a:rPr>
              <a:t>Following his election in 1860, President Abraham Lincoln tried to reassure the South that he had no plans to abolish slavery. This reassurance was not enough. South Carolina had a history of threatening to break away from the United States – but it was still a surprise when they voted in favour to secession. South Carolina called for other slave states to join them. Mississippi, Florida, Alabama, Georgia, Louisiana, and Texas did.</a:t>
            </a:r>
            <a:br>
              <a:rPr lang="en-GB" sz="17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GB" sz="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GB" sz="1700" dirty="0">
                <a:latin typeface="Arial Unicode MS" panose="020B0604020202020204" pitchFamily="34" charset="-128"/>
                <a:ea typeface="Arial Unicode MS" panose="020B0604020202020204" pitchFamily="34" charset="-128"/>
                <a:cs typeface="Arial Unicode MS" panose="020B0604020202020204" pitchFamily="34" charset="-128"/>
              </a:rPr>
              <a:t> On April 12, the Confederates opened fire on the Federal garrison at Fort Sumter. War had begun. Lincoln called for volunteers to put down the Southern rebellion. Virginia, Arkansas, North Carolina and Tennessee, believing that Lincoln had acted  beyond his presidential power then joined the Confederacy. </a:t>
            </a:r>
          </a:p>
        </p:txBody>
      </p:sp>
      <p:graphicFrame>
        <p:nvGraphicFramePr>
          <p:cNvPr id="4" name="Table 3"/>
          <p:cNvGraphicFramePr>
            <a:graphicFrameLocks noGrp="1"/>
          </p:cNvGraphicFramePr>
          <p:nvPr>
            <p:extLst>
              <p:ext uri="{D42A27DB-BD31-4B8C-83A1-F6EECF244321}">
                <p14:modId xmlns:p14="http://schemas.microsoft.com/office/powerpoint/2010/main" val="931743153"/>
              </p:ext>
            </p:extLst>
          </p:nvPr>
        </p:nvGraphicFramePr>
        <p:xfrm>
          <a:off x="2904436" y="4519120"/>
          <a:ext cx="8969217" cy="1842263"/>
        </p:xfrm>
        <a:graphic>
          <a:graphicData uri="http://schemas.openxmlformats.org/drawingml/2006/table">
            <a:tbl>
              <a:tblPr firstRow="1" bandRow="1">
                <a:tableStyleId>{5C22544A-7EE6-4342-B048-85BDC9FD1C3A}</a:tableStyleId>
              </a:tblPr>
              <a:tblGrid>
                <a:gridCol w="2668659">
                  <a:extLst>
                    <a:ext uri="{9D8B030D-6E8A-4147-A177-3AD203B41FA5}">
                      <a16:colId xmlns:a16="http://schemas.microsoft.com/office/drawing/2014/main" val="20000"/>
                    </a:ext>
                  </a:extLst>
                </a:gridCol>
                <a:gridCol w="3107345">
                  <a:extLst>
                    <a:ext uri="{9D8B030D-6E8A-4147-A177-3AD203B41FA5}">
                      <a16:colId xmlns:a16="http://schemas.microsoft.com/office/drawing/2014/main" val="20001"/>
                    </a:ext>
                  </a:extLst>
                </a:gridCol>
                <a:gridCol w="3193213">
                  <a:extLst>
                    <a:ext uri="{9D8B030D-6E8A-4147-A177-3AD203B41FA5}">
                      <a16:colId xmlns:a16="http://schemas.microsoft.com/office/drawing/2014/main" val="20002"/>
                    </a:ext>
                  </a:extLst>
                </a:gridCol>
              </a:tblGrid>
              <a:tr h="657370">
                <a:tc>
                  <a:txBody>
                    <a:bodyPr/>
                    <a:lstStyle/>
                    <a:p>
                      <a:pPr algn="ctr"/>
                      <a:r>
                        <a:rPr lang="en-GB" sz="1400" dirty="0">
                          <a:solidFill>
                            <a:srgbClr val="00B0F0"/>
                          </a:solidFill>
                        </a:rPr>
                        <a:t>November</a:t>
                      </a:r>
                      <a:r>
                        <a:rPr lang="en-GB" sz="1400" baseline="0" dirty="0">
                          <a:solidFill>
                            <a:srgbClr val="00B0F0"/>
                          </a:solidFill>
                        </a:rPr>
                        <a:t> 6</a:t>
                      </a:r>
                      <a:r>
                        <a:rPr lang="en-GB" sz="1400" baseline="30000" dirty="0">
                          <a:solidFill>
                            <a:srgbClr val="00B0F0"/>
                          </a:solidFill>
                        </a:rPr>
                        <a:t>th</a:t>
                      </a:r>
                      <a:r>
                        <a:rPr lang="en-GB" sz="1400" baseline="0" dirty="0">
                          <a:solidFill>
                            <a:srgbClr val="00B0F0"/>
                          </a:solidFill>
                        </a:rPr>
                        <a:t> 1869</a:t>
                      </a:r>
                      <a:br>
                        <a:rPr lang="en-GB" sz="1400" baseline="0" dirty="0">
                          <a:solidFill>
                            <a:srgbClr val="00B0F0"/>
                          </a:solidFill>
                        </a:rPr>
                      </a:br>
                      <a:r>
                        <a:rPr lang="en-GB" sz="1400" baseline="0" dirty="0">
                          <a:solidFill>
                            <a:srgbClr val="00B0F0"/>
                          </a:solidFill>
                        </a:rPr>
                        <a:t>Lincoln Elected As President</a:t>
                      </a:r>
                      <a:endParaRPr lang="en-GB" sz="14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00B0F0"/>
                          </a:solidFill>
                        </a:rPr>
                        <a:t>Dec 20</a:t>
                      </a:r>
                      <a:r>
                        <a:rPr lang="en-GB" sz="1400" baseline="30000" dirty="0">
                          <a:solidFill>
                            <a:srgbClr val="00B0F0"/>
                          </a:solidFill>
                        </a:rPr>
                        <a:t>th</a:t>
                      </a:r>
                      <a:r>
                        <a:rPr lang="en-GB" sz="1400" dirty="0">
                          <a:solidFill>
                            <a:srgbClr val="00B0F0"/>
                          </a:solidFill>
                        </a:rPr>
                        <a:t> , 1860 </a:t>
                      </a:r>
                      <a:r>
                        <a:rPr lang="en-GB" sz="1400" baseline="0" dirty="0">
                          <a:solidFill>
                            <a:srgbClr val="00B0F0"/>
                          </a:solidFill>
                        </a:rPr>
                        <a:t>     </a:t>
                      </a:r>
                      <a:br>
                        <a:rPr lang="en-GB" sz="1400" baseline="0" dirty="0">
                          <a:solidFill>
                            <a:srgbClr val="00B0F0"/>
                          </a:solidFill>
                        </a:rPr>
                      </a:br>
                      <a:r>
                        <a:rPr lang="en-GB" sz="1400" baseline="0" dirty="0">
                          <a:solidFill>
                            <a:srgbClr val="00B0F0"/>
                          </a:solidFill>
                        </a:rPr>
                        <a:t>South Caroline Secedes                  </a:t>
                      </a:r>
                      <a:endParaRPr lang="en-GB" sz="14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00B0F0"/>
                          </a:solidFill>
                        </a:rPr>
                        <a:t>April 12</a:t>
                      </a:r>
                      <a:r>
                        <a:rPr lang="en-GB" sz="1400" baseline="30000" dirty="0">
                          <a:solidFill>
                            <a:srgbClr val="00B0F0"/>
                          </a:solidFill>
                        </a:rPr>
                        <a:t>th</a:t>
                      </a:r>
                      <a:r>
                        <a:rPr lang="en-GB" sz="1400" dirty="0">
                          <a:solidFill>
                            <a:srgbClr val="00B0F0"/>
                          </a:solidFill>
                        </a:rPr>
                        <a:t>, 1861 </a:t>
                      </a:r>
                    </a:p>
                    <a:p>
                      <a:pPr algn="ctr"/>
                      <a:r>
                        <a:rPr lang="en-GB" sz="1400" dirty="0">
                          <a:solidFill>
                            <a:srgbClr val="00B0F0"/>
                          </a:solidFill>
                        </a:rPr>
                        <a:t>Confederates Attack </a:t>
                      </a:r>
                      <a:r>
                        <a:rPr lang="en-GB" sz="1400" baseline="0" dirty="0">
                          <a:solidFill>
                            <a:srgbClr val="00B0F0"/>
                          </a:solidFill>
                        </a:rPr>
                        <a:t>Fort Sumter</a:t>
                      </a:r>
                      <a:endParaRPr lang="en-GB" sz="14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84893">
                <a:tc>
                  <a:txBody>
                    <a:bodyPr/>
                    <a:lstStyle/>
                    <a:p>
                      <a:pPr algn="ctr"/>
                      <a:br>
                        <a:rPr lang="en-GB" sz="1400" dirty="0">
                          <a:solidFill>
                            <a:schemeClr val="tx1"/>
                          </a:solidFill>
                        </a:rPr>
                      </a:br>
                      <a:r>
                        <a:rPr lang="en-GB" sz="1400" dirty="0">
                          <a:solidFill>
                            <a:schemeClr val="tx1"/>
                          </a:solidFill>
                        </a:rPr>
                        <a:t>Southerners see this as a</a:t>
                      </a:r>
                      <a:r>
                        <a:rPr lang="en-GB" sz="1400" baseline="0" dirty="0">
                          <a:solidFill>
                            <a:schemeClr val="tx1"/>
                          </a:solidFill>
                        </a:rPr>
                        <a:t> Northern attack on their way of life.</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tx1"/>
                          </a:solidFill>
                        </a:rPr>
                        <a:t>Six</a:t>
                      </a:r>
                      <a:r>
                        <a:rPr lang="en-GB" sz="1400" baseline="0" dirty="0">
                          <a:solidFill>
                            <a:schemeClr val="tx1"/>
                          </a:solidFill>
                        </a:rPr>
                        <a:t> other states soon join South Carolina in breaking away from the USA. President Lincoln refuses to accept they have the right to secede.</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b="0" baseline="0" dirty="0">
                          <a:solidFill>
                            <a:schemeClr val="tx1"/>
                          </a:solidFill>
                        </a:rPr>
                        <a:t>The war has begun and battle lines drawn. States decide which side they will fight for. A few stay out at first.</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4100" name="Picture 4" descr="https://upload.wikimedia.org/wikipedia/commons/c/c0/ConfederateBattieries2.jpg"/>
          <p:cNvPicPr>
            <a:picLocks noChangeAspect="1" noChangeArrowheads="1"/>
          </p:cNvPicPr>
          <p:nvPr/>
        </p:nvPicPr>
        <p:blipFill rotWithShape="1">
          <a:blip r:embed="rId2">
            <a:extLst>
              <a:ext uri="{28A0092B-C50C-407E-A947-70E740481C1C}">
                <a14:useLocalDpi xmlns:a14="http://schemas.microsoft.com/office/drawing/2010/main" val="0"/>
              </a:ext>
            </a:extLst>
          </a:blip>
          <a:srcRect l="21725" t="-503" r="44332" b="503"/>
          <a:stretch/>
        </p:blipFill>
        <p:spPr bwMode="auto">
          <a:xfrm>
            <a:off x="120546" y="1315018"/>
            <a:ext cx="2539818" cy="50463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images02.f-i.com/nickelodeon/kca/design/cool-icon2.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8274" y="310814"/>
            <a:ext cx="818594" cy="8335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orig04.deviantart.net/bf9b/f/2011/253/9/c/play_glossy_button_by_stevanppp-d49fn3f.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03751"/>
            <a:ext cx="1138816" cy="113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1391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13" y="78227"/>
            <a:ext cx="9183710" cy="1400530"/>
          </a:xfrm>
        </p:spPr>
        <p:txBody>
          <a:bodyPr/>
          <a:lstStyle/>
          <a:p>
            <a:r>
              <a:rPr lang="en-GB" sz="6000" b="1" dirty="0"/>
              <a:t>The 1860 Election </a:t>
            </a:r>
          </a:p>
        </p:txBody>
      </p:sp>
      <p:sp>
        <p:nvSpPr>
          <p:cNvPr id="3" name="Content Placeholder 2"/>
          <p:cNvSpPr>
            <a:spLocks noGrp="1"/>
          </p:cNvSpPr>
          <p:nvPr>
            <p:ph idx="1"/>
          </p:nvPr>
        </p:nvSpPr>
        <p:spPr>
          <a:xfrm>
            <a:off x="304800" y="1061620"/>
            <a:ext cx="11708055" cy="1591196"/>
          </a:xfrm>
        </p:spPr>
        <p:txBody>
          <a:bodyPr>
            <a:normAutofit/>
          </a:bodyPr>
          <a:lstStyle/>
          <a:p>
            <a:pPr marL="0" indent="0" algn="ctr">
              <a:buNone/>
            </a:pPr>
            <a:r>
              <a:rPr lang="en-GB" sz="1700" dirty="0">
                <a:latin typeface="Calibri" panose="020F0502020204030204" pitchFamily="34" charset="0"/>
                <a:ea typeface="Arial Unicode MS" panose="020B0604020202020204" pitchFamily="34" charset="-128"/>
                <a:cs typeface="Calibri" panose="020F0502020204030204" pitchFamily="34" charset="0"/>
              </a:rPr>
              <a:t>Abraham Lincoln was not expected to win the presidential election of 1860. However, the Democrat Party split and opted to field two candidates, one in the North and one in the South. This decision effectively handed the presidency to Lincoln. Lincoln was openly against the expansion of slavery but said he would not interfere with it where it already existed. Southerners saw Lincoln’s victory as a direct attack on slavery from the North. </a:t>
            </a:r>
          </a:p>
        </p:txBody>
      </p:sp>
      <p:sp>
        <p:nvSpPr>
          <p:cNvPr id="5" name="Rectangle 4"/>
          <p:cNvSpPr/>
          <p:nvPr/>
        </p:nvSpPr>
        <p:spPr>
          <a:xfrm>
            <a:off x="6343753" y="4226509"/>
            <a:ext cx="5575968" cy="2785378"/>
          </a:xfrm>
          <a:prstGeom prst="rect">
            <a:avLst/>
          </a:prstGeom>
        </p:spPr>
        <p:txBody>
          <a:bodyPr wrap="square">
            <a:spAutoFit/>
          </a:bodyPr>
          <a:lstStyle/>
          <a:p>
            <a:pPr algn="ctr"/>
            <a:r>
              <a:rPr lang="en-GB" sz="1600" dirty="0">
                <a:latin typeface="Calibri" panose="020F0502020204030204" pitchFamily="34" charset="0"/>
                <a:ea typeface="Arial Unicode MS" panose="020B0604020202020204" pitchFamily="34" charset="-128"/>
                <a:cs typeface="Calibri" panose="020F0502020204030204" pitchFamily="34" charset="0"/>
              </a:rPr>
              <a:t>Many important southern Democrats actually wanted their party to lose. It was an excuse for them to leave the Union. And they believed that secession would be peaceful. One Fire-Eater [ pro-slavery extremist ] once said, </a:t>
            </a:r>
            <a:r>
              <a:rPr lang="en-GB" sz="1600" i="1" dirty="0">
                <a:latin typeface="Calibri" panose="020F0502020204030204" pitchFamily="34" charset="0"/>
                <a:ea typeface="Arial Unicode MS" panose="020B0604020202020204" pitchFamily="34" charset="-128"/>
                <a:cs typeface="Calibri" panose="020F0502020204030204" pitchFamily="34" charset="0"/>
              </a:rPr>
              <a:t>"You could slap a Yankee and he'll sue you, but he won't fight back</a:t>
            </a:r>
            <a:r>
              <a:rPr lang="en-GB" sz="1600" dirty="0">
                <a:latin typeface="Calibri" panose="020F0502020204030204" pitchFamily="34" charset="0"/>
                <a:ea typeface="Arial Unicode MS" panose="020B0604020202020204" pitchFamily="34" charset="-128"/>
                <a:cs typeface="Calibri" panose="020F0502020204030204" pitchFamily="34" charset="0"/>
              </a:rPr>
              <a:t>," and that was their assumption. So actually, on election night when news arrived to Charleston that Lincoln had won, there were celebrations, fireworks </a:t>
            </a:r>
            <a:br>
              <a:rPr lang="en-GB" sz="1600" dirty="0">
                <a:latin typeface="Calibri" panose="020F0502020204030204" pitchFamily="34" charset="0"/>
                <a:ea typeface="Arial Unicode MS" panose="020B0604020202020204" pitchFamily="34" charset="-128"/>
                <a:cs typeface="Calibri" panose="020F0502020204030204" pitchFamily="34" charset="0"/>
              </a:rPr>
            </a:br>
            <a:r>
              <a:rPr lang="en-GB" sz="1600" dirty="0">
                <a:latin typeface="Calibri" panose="020F0502020204030204" pitchFamily="34" charset="0"/>
                <a:ea typeface="Arial Unicode MS" panose="020B0604020202020204" pitchFamily="34" charset="-128"/>
                <a:cs typeface="Calibri" panose="020F0502020204030204" pitchFamily="34" charset="0"/>
              </a:rPr>
              <a:t>and bonfires.</a:t>
            </a:r>
            <a:br>
              <a:rPr lang="en-GB" sz="1600" dirty="0">
                <a:latin typeface="Calibri" panose="020F0502020204030204" pitchFamily="34" charset="0"/>
                <a:ea typeface="Arial Unicode MS" panose="020B0604020202020204" pitchFamily="34" charset="-128"/>
                <a:cs typeface="Calibri" panose="020F0502020204030204" pitchFamily="34" charset="0"/>
              </a:rPr>
            </a:br>
            <a:r>
              <a:rPr lang="en-GB" sz="1600" dirty="0">
                <a:latin typeface="Calibri" panose="020F0502020204030204" pitchFamily="34" charset="0"/>
                <a:ea typeface="Arial Unicode MS" panose="020B0604020202020204" pitchFamily="34" charset="-128"/>
                <a:cs typeface="Calibri" panose="020F0502020204030204" pitchFamily="34" charset="0"/>
              </a:rPr>
              <a:t> </a:t>
            </a:r>
            <a:br>
              <a:rPr lang="en-GB" sz="400" dirty="0">
                <a:latin typeface="Calibri" panose="020F0502020204030204" pitchFamily="34" charset="0"/>
                <a:ea typeface="Arial Unicode MS" panose="020B0604020202020204" pitchFamily="34" charset="-128"/>
                <a:cs typeface="Calibri" panose="020F0502020204030204" pitchFamily="34" charset="0"/>
              </a:rPr>
            </a:br>
            <a:r>
              <a:rPr lang="en-GB" sz="1600" b="1" dirty="0">
                <a:latin typeface="Calibri" panose="020F0502020204030204" pitchFamily="34" charset="0"/>
                <a:ea typeface="Arial Unicode MS" panose="020B0604020202020204" pitchFamily="34" charset="-128"/>
                <a:cs typeface="Calibri" panose="020F0502020204030204" pitchFamily="34" charset="0"/>
              </a:rPr>
              <a:t>www.usanew.com</a:t>
            </a:r>
            <a:br>
              <a:rPr lang="en-GB" sz="1500" dirty="0">
                <a:latin typeface="Arial Unicode MS" panose="020B0604020202020204" pitchFamily="34" charset="-128"/>
                <a:ea typeface="Arial Unicode MS" panose="020B0604020202020204" pitchFamily="34" charset="-128"/>
                <a:cs typeface="Arial Unicode MS" panose="020B0604020202020204" pitchFamily="34" charset="-128"/>
              </a:rPr>
            </a:br>
            <a:endParaRPr lang="en-GB" sz="1500" b="1" u="sng"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076" name="Picture 4" descr="https://encrypted-tbn0.gstatic.com/images?q=tbn:ANd9GcT9QH0PO723KTOLsJ5v1gWUslqFvhY81mf9DdepmHzCKNR-S0RDPA"/>
          <p:cNvPicPr>
            <a:picLocks noChangeAspect="1" noChangeArrowheads="1"/>
          </p:cNvPicPr>
          <p:nvPr/>
        </p:nvPicPr>
        <p:blipFill rotWithShape="1">
          <a:blip r:embed="rId2">
            <a:extLst>
              <a:ext uri="{28A0092B-C50C-407E-A947-70E740481C1C}">
                <a14:useLocalDpi xmlns:a14="http://schemas.microsoft.com/office/drawing/2010/main" val="0"/>
              </a:ext>
            </a:extLst>
          </a:blip>
          <a:srcRect l="-872" t="36997" r="872" b="37843"/>
          <a:stretch/>
        </p:blipFill>
        <p:spPr bwMode="auto">
          <a:xfrm>
            <a:off x="6343753" y="2345058"/>
            <a:ext cx="5575968" cy="181045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elections.harpweek.com/1860/cartoons/NatMap12w.jpg"/>
          <p:cNvPicPr>
            <a:picLocks noChangeAspect="1" noChangeArrowheads="1"/>
          </p:cNvPicPr>
          <p:nvPr/>
        </p:nvPicPr>
        <p:blipFill rotWithShape="1">
          <a:blip r:embed="rId3">
            <a:extLst>
              <a:ext uri="{28A0092B-C50C-407E-A947-70E740481C1C}">
                <a14:useLocalDpi xmlns:a14="http://schemas.microsoft.com/office/drawing/2010/main" val="0"/>
              </a:ext>
            </a:extLst>
          </a:blip>
          <a:srcRect l="1410"/>
          <a:stretch/>
        </p:blipFill>
        <p:spPr bwMode="auto">
          <a:xfrm>
            <a:off x="304800" y="2345058"/>
            <a:ext cx="5859334" cy="42245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orig04.deviantart.net/bf9b/f/2011/253/9/c/play_glossy_button_by_stevanppp-d49fn3f.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013" y="5103373"/>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images02.f-i.com/nickelodeon/kca/design/cool-icon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426" y="196755"/>
            <a:ext cx="818594" cy="83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9577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11" y="137937"/>
            <a:ext cx="10260689" cy="1400530"/>
          </a:xfrm>
        </p:spPr>
        <p:txBody>
          <a:bodyPr/>
          <a:lstStyle/>
          <a:p>
            <a:r>
              <a:rPr lang="en-GB" sz="6000" b="1" dirty="0"/>
              <a:t>The Abolitionists</a:t>
            </a:r>
          </a:p>
        </p:txBody>
      </p:sp>
      <p:sp>
        <p:nvSpPr>
          <p:cNvPr id="3" name="Content Placeholder 2"/>
          <p:cNvSpPr>
            <a:spLocks noGrp="1"/>
          </p:cNvSpPr>
          <p:nvPr>
            <p:ph idx="1"/>
          </p:nvPr>
        </p:nvSpPr>
        <p:spPr>
          <a:xfrm>
            <a:off x="9236810" y="1432709"/>
            <a:ext cx="2836979" cy="4940921"/>
          </a:xfrm>
        </p:spPr>
        <p:txBody>
          <a:bodyPr>
            <a:normAutofit/>
          </a:bodyPr>
          <a:lstStyle/>
          <a:p>
            <a:pPr marL="0" indent="0" algn="ctr">
              <a:buNone/>
            </a:pPr>
            <a:r>
              <a:rPr lang="en-GB" sz="1600" dirty="0">
                <a:latin typeface="Arial Unicode MS" panose="020B0604020202020204" pitchFamily="34" charset="-128"/>
                <a:ea typeface="Arial Unicode MS" panose="020B0604020202020204" pitchFamily="34" charset="-128"/>
                <a:cs typeface="Arial Unicode MS" panose="020B0604020202020204" pitchFamily="34" charset="-128"/>
              </a:rPr>
              <a:t>Abolitionists were people who actively worked to put an end (abolish) slavery. Abolitionists took many forms ; Northerners, Southerners, male, female, white and black. They used various methods to help bring an end to slavery from political speeches, helping slaves escape, writing books and even with armed force. The growth and influence of the abolitionist movement infuriated pro-slavers and led to raised tensions. </a:t>
            </a:r>
          </a:p>
        </p:txBody>
      </p:sp>
      <p:pic>
        <p:nvPicPr>
          <p:cNvPr id="1032" name="Picture 8" descr="http://orig04.deviantart.net/bf9b/f/2011/253/9/c/play_glossy_button_by_stevanppp-d49fn3f.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8560" y="5451067"/>
            <a:ext cx="1339709" cy="13397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82423955"/>
              </p:ext>
            </p:extLst>
          </p:nvPr>
        </p:nvGraphicFramePr>
        <p:xfrm>
          <a:off x="394611" y="1456194"/>
          <a:ext cx="8808008" cy="4917436"/>
        </p:xfrm>
        <a:graphic>
          <a:graphicData uri="http://schemas.openxmlformats.org/drawingml/2006/table">
            <a:tbl>
              <a:tblPr firstRow="1" bandRow="1">
                <a:tableStyleId>{5C22544A-7EE6-4342-B048-85BDC9FD1C3A}</a:tableStyleId>
              </a:tblPr>
              <a:tblGrid>
                <a:gridCol w="1195650">
                  <a:extLst>
                    <a:ext uri="{9D8B030D-6E8A-4147-A177-3AD203B41FA5}">
                      <a16:colId xmlns:a16="http://schemas.microsoft.com/office/drawing/2014/main" val="20000"/>
                    </a:ext>
                  </a:extLst>
                </a:gridCol>
                <a:gridCol w="1166191">
                  <a:extLst>
                    <a:ext uri="{9D8B030D-6E8A-4147-A177-3AD203B41FA5}">
                      <a16:colId xmlns:a16="http://schemas.microsoft.com/office/drawing/2014/main" val="20001"/>
                    </a:ext>
                  </a:extLst>
                </a:gridCol>
                <a:gridCol w="3207695">
                  <a:extLst>
                    <a:ext uri="{9D8B030D-6E8A-4147-A177-3AD203B41FA5}">
                      <a16:colId xmlns:a16="http://schemas.microsoft.com/office/drawing/2014/main" val="20002"/>
                    </a:ext>
                  </a:extLst>
                </a:gridCol>
                <a:gridCol w="3238472">
                  <a:extLst>
                    <a:ext uri="{9D8B030D-6E8A-4147-A177-3AD203B41FA5}">
                      <a16:colId xmlns:a16="http://schemas.microsoft.com/office/drawing/2014/main" val="20003"/>
                    </a:ext>
                  </a:extLst>
                </a:gridCol>
              </a:tblGrid>
              <a:tr h="1221204">
                <a:tc>
                  <a:txBody>
                    <a:bodyPr/>
                    <a:lstStyle/>
                    <a:p>
                      <a:pPr algn="ctr"/>
                      <a:r>
                        <a:rPr lang="en-GB" sz="1600" b="1" dirty="0">
                          <a:solidFill>
                            <a:schemeClr val="tx1"/>
                          </a:solidFill>
                        </a:rPr>
                        <a:t>William Garrison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r>
                        <a:rPr lang="en-GB" sz="1400" b="0" dirty="0"/>
                      </a:br>
                      <a:r>
                        <a:rPr lang="en-GB" sz="1400" b="0" dirty="0"/>
                        <a:t>A journalist who edited the </a:t>
                      </a:r>
                      <a:br>
                        <a:rPr lang="en-GB" sz="1400" b="0" dirty="0"/>
                      </a:br>
                      <a:r>
                        <a:rPr lang="en-GB" sz="1400" b="0" dirty="0"/>
                        <a:t>anti-slavery newspaper </a:t>
                      </a:r>
                      <a:br>
                        <a:rPr lang="en-GB" sz="1400" b="0" dirty="0"/>
                      </a:br>
                      <a:r>
                        <a:rPr lang="en-GB" sz="1400" b="0" dirty="0"/>
                        <a:t>‘The</a:t>
                      </a:r>
                      <a:r>
                        <a:rPr lang="en-GB" sz="1400" b="0" baseline="0" dirty="0"/>
                        <a:t> Liberator’</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r>
                        <a:rPr lang="en-GB" sz="1400" b="0" i="1" kern="1200" dirty="0">
                          <a:solidFill>
                            <a:schemeClr val="lt1"/>
                          </a:solidFill>
                          <a:effectLst/>
                          <a:latin typeface="Calibri" panose="020F0502020204030204" pitchFamily="34" charset="0"/>
                          <a:ea typeface="+mn-ea"/>
                          <a:cs typeface="+mn-cs"/>
                        </a:rPr>
                      </a:br>
                      <a:r>
                        <a:rPr lang="en-GB" sz="1400" b="0" i="1" kern="1200" dirty="0">
                          <a:solidFill>
                            <a:schemeClr val="lt1"/>
                          </a:solidFill>
                          <a:effectLst/>
                          <a:latin typeface="Calibri" panose="020F0502020204030204" pitchFamily="34" charset="0"/>
                          <a:ea typeface="+mn-ea"/>
                          <a:cs typeface="+mn-cs"/>
                        </a:rPr>
                        <a:t>‘I will not retreat a single inch</a:t>
                      </a:r>
                      <a:r>
                        <a:rPr lang="en-GB" sz="1400" b="0" i="1" kern="1200" baseline="0" dirty="0">
                          <a:solidFill>
                            <a:schemeClr val="lt1"/>
                          </a:solidFill>
                          <a:effectLst/>
                          <a:latin typeface="Calibri" panose="020F0502020204030204" pitchFamily="34" charset="0"/>
                          <a:ea typeface="+mn-ea"/>
                          <a:cs typeface="+mn-cs"/>
                        </a:rPr>
                        <a:t> </a:t>
                      </a:r>
                      <a:r>
                        <a:rPr lang="en-GB" sz="1400" b="0" i="1" kern="1200" dirty="0">
                          <a:solidFill>
                            <a:schemeClr val="lt1"/>
                          </a:solidFill>
                          <a:effectLst/>
                          <a:latin typeface="Calibri" panose="020F0502020204030204" pitchFamily="34" charset="0"/>
                          <a:ea typeface="+mn-ea"/>
                          <a:cs typeface="+mn-cs"/>
                        </a:rPr>
                        <a:t>AND I WILL BE HEARD’</a:t>
                      </a:r>
                      <a:endParaRPr lang="en-GB" sz="1400" b="0" i="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83402">
                <a:tc>
                  <a:txBody>
                    <a:bodyPr/>
                    <a:lstStyle/>
                    <a:p>
                      <a:pPr algn="ctr"/>
                      <a:r>
                        <a:rPr lang="en-GB" sz="1600" b="1" dirty="0">
                          <a:solidFill>
                            <a:schemeClr val="tx1"/>
                          </a:solidFill>
                        </a:rPr>
                        <a:t>Harriet Tubman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rPr>
                        <a:t>Born into slavery and badly beaten Harriet escaped from slavery – before returning many times</a:t>
                      </a:r>
                      <a:r>
                        <a:rPr lang="en-GB" sz="1400" baseline="0" dirty="0">
                          <a:solidFill>
                            <a:schemeClr val="tx1"/>
                          </a:solidFill>
                        </a:rPr>
                        <a:t> to help dozens more escape to freedom.</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b="0" i="1" kern="1200" dirty="0">
                          <a:solidFill>
                            <a:schemeClr val="tx1"/>
                          </a:solidFill>
                          <a:effectLst/>
                          <a:latin typeface="Calibri" panose="020F0502020204030204" pitchFamily="34" charset="0"/>
                          <a:ea typeface="+mn-ea"/>
                          <a:cs typeface="+mn-cs"/>
                        </a:rPr>
                        <a:t>“If you hear the dogs, keep going. If you see the torches in the woods, If you want a taste of freedom, keep going.”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75481">
                <a:tc>
                  <a:txBody>
                    <a:bodyPr/>
                    <a:lstStyle/>
                    <a:p>
                      <a:pPr algn="ctr"/>
                      <a:r>
                        <a:rPr lang="en-GB" sz="1600" b="1" dirty="0">
                          <a:solidFill>
                            <a:schemeClr val="tx1"/>
                          </a:solidFill>
                        </a:rPr>
                        <a:t>Frederick </a:t>
                      </a:r>
                      <a:br>
                        <a:rPr lang="en-GB" sz="1600" b="1" dirty="0">
                          <a:solidFill>
                            <a:schemeClr val="tx1"/>
                          </a:solidFill>
                        </a:rPr>
                      </a:br>
                      <a:r>
                        <a:rPr lang="en-GB" sz="1600" b="1" dirty="0">
                          <a:solidFill>
                            <a:schemeClr val="tx1"/>
                          </a:solidFill>
                        </a:rPr>
                        <a:t>Douglass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rPr>
                        <a:t>Escaped from</a:t>
                      </a:r>
                      <a:r>
                        <a:rPr lang="en-GB" sz="1400" baseline="0" dirty="0">
                          <a:solidFill>
                            <a:schemeClr val="tx1"/>
                          </a:solidFill>
                        </a:rPr>
                        <a:t> slavery before devoting his life to giving eloquent speeches and writing powerful accounts against the evils of slavery. </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i="1" kern="1200" dirty="0">
                          <a:solidFill>
                            <a:schemeClr val="tx1"/>
                          </a:solidFill>
                          <a:effectLst/>
                          <a:latin typeface="Calibri" panose="020F0502020204030204" pitchFamily="34" charset="0"/>
                          <a:ea typeface="+mn-ea"/>
                          <a:cs typeface="+mn-cs"/>
                        </a:rPr>
                        <a:t>“I prayed for freedom for twenty years, but received no answer until I prayed with my legs”</a:t>
                      </a:r>
                      <a:endParaRPr lang="en-GB" sz="1400" b="0" i="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37349">
                <a:tc>
                  <a:txBody>
                    <a:bodyPr/>
                    <a:lstStyle/>
                    <a:p>
                      <a:pPr algn="ctr"/>
                      <a:r>
                        <a:rPr lang="en-GB" sz="1600" b="1" dirty="0">
                          <a:solidFill>
                            <a:schemeClr val="tx1"/>
                          </a:solidFill>
                        </a:rPr>
                        <a:t>John Brown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GB" sz="1400" dirty="0">
                          <a:solidFill>
                            <a:schemeClr val="tx1"/>
                          </a:solidFill>
                        </a:rPr>
                        <a:t>He</a:t>
                      </a:r>
                      <a:r>
                        <a:rPr lang="en-GB" sz="1400" baseline="0" dirty="0">
                          <a:solidFill>
                            <a:schemeClr val="tx1"/>
                          </a:solidFill>
                        </a:rPr>
                        <a:t> tried to raise an army to free slaves in Virginia. He was executed for treason after leading 21 others on a raid to capture weapons from the government.</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GB" sz="1400" b="0" i="1" kern="1200" dirty="0">
                          <a:solidFill>
                            <a:schemeClr val="tx1"/>
                          </a:solidFill>
                          <a:effectLst/>
                          <a:latin typeface="Calibri" panose="020F0502020204030204" pitchFamily="34" charset="0"/>
                          <a:ea typeface="+mn-ea"/>
                          <a:cs typeface="+mn-cs"/>
                        </a:rPr>
                        <a:t>I have only a short time to live, only one death to die, and I will die fighting for this cause’.</a:t>
                      </a:r>
                      <a:endParaRPr lang="en-GB" sz="1400" b="0" i="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3"/>
                  </a:ext>
                </a:extLst>
              </a:tr>
            </a:tbl>
          </a:graphicData>
        </a:graphic>
      </p:graphicFrame>
      <p:pic>
        <p:nvPicPr>
          <p:cNvPr id="2050" name="Picture 2" descr="https://upload.wikimedia.org/wikipedia/commons/0/07/WilliamLloydGarrison.JPG"/>
          <p:cNvPicPr>
            <a:picLocks noChangeAspect="1" noChangeArrowheads="1"/>
          </p:cNvPicPr>
          <p:nvPr/>
        </p:nvPicPr>
        <p:blipFill rotWithShape="1">
          <a:blip r:embed="rId4">
            <a:extLst>
              <a:ext uri="{28A0092B-C50C-407E-A947-70E740481C1C}">
                <a14:useLocalDpi xmlns:a14="http://schemas.microsoft.com/office/drawing/2010/main" val="0"/>
              </a:ext>
            </a:extLst>
          </a:blip>
          <a:srcRect b="21066"/>
          <a:stretch/>
        </p:blipFill>
        <p:spPr bwMode="auto">
          <a:xfrm>
            <a:off x="1602500" y="1456194"/>
            <a:ext cx="1153397" cy="12184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media-cache-ak0.pinimg.com/236x/23/76/5c/23765cc03f3432bb9942be64ff017a9e.jpg"/>
          <p:cNvPicPr>
            <a:picLocks noChangeAspect="1" noChangeArrowheads="1"/>
          </p:cNvPicPr>
          <p:nvPr/>
        </p:nvPicPr>
        <p:blipFill rotWithShape="1">
          <a:blip r:embed="rId5">
            <a:extLst>
              <a:ext uri="{28A0092B-C50C-407E-A947-70E740481C1C}">
                <a14:useLocalDpi xmlns:a14="http://schemas.microsoft.com/office/drawing/2010/main" val="0"/>
              </a:ext>
            </a:extLst>
          </a:blip>
          <a:srcRect l="-1" r="2179" b="21035"/>
          <a:stretch/>
        </p:blipFill>
        <p:spPr bwMode="auto">
          <a:xfrm>
            <a:off x="1599733" y="2666749"/>
            <a:ext cx="1181567" cy="11720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upload.wikimedia.org/wikipedia/commons/8/85/Frederick_Douglass_c1860s.jpg"/>
          <p:cNvPicPr>
            <a:picLocks noChangeAspect="1" noChangeArrowheads="1"/>
          </p:cNvPicPr>
          <p:nvPr/>
        </p:nvPicPr>
        <p:blipFill rotWithShape="1">
          <a:blip r:embed="rId6">
            <a:extLst>
              <a:ext uri="{28A0092B-C50C-407E-A947-70E740481C1C}">
                <a14:useLocalDpi xmlns:a14="http://schemas.microsoft.com/office/drawing/2010/main" val="0"/>
              </a:ext>
            </a:extLst>
          </a:blip>
          <a:srcRect b="6996"/>
          <a:stretch/>
        </p:blipFill>
        <p:spPr bwMode="auto">
          <a:xfrm>
            <a:off x="1599732" y="3842987"/>
            <a:ext cx="1156165" cy="12751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1.bp.blogspot.com/-vfmMhAEbPTY/Ve54y39jY7I/AAAAAAAAGw8/00bzuUA5W94/s1600/brown.jpeg"/>
          <p:cNvPicPr>
            <a:picLocks noChangeAspect="1" noChangeArrowheads="1"/>
          </p:cNvPicPr>
          <p:nvPr/>
        </p:nvPicPr>
        <p:blipFill rotWithShape="1">
          <a:blip r:embed="rId7">
            <a:extLst>
              <a:ext uri="{28A0092B-C50C-407E-A947-70E740481C1C}">
                <a14:useLocalDpi xmlns:a14="http://schemas.microsoft.com/office/drawing/2010/main" val="0"/>
              </a:ext>
            </a:extLst>
          </a:blip>
          <a:srcRect l="1112" t="4935" r="1838" b="16729"/>
          <a:stretch/>
        </p:blipFill>
        <p:spPr bwMode="auto">
          <a:xfrm>
            <a:off x="1574329" y="5122285"/>
            <a:ext cx="1181568" cy="12621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images02.f-i.com/nickelodeon/kca/design/cool-icon2.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9941" y="293514"/>
            <a:ext cx="818594" cy="83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7965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6936</TotalTime>
  <Words>1168</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 CENA</vt:lpstr>
      <vt:lpstr>Arial Unicode MS</vt:lpstr>
      <vt:lpstr>Calibri</vt:lpstr>
      <vt:lpstr>Calibri Light</vt:lpstr>
      <vt:lpstr>Century Gothic</vt:lpstr>
      <vt:lpstr>Wingdings 3</vt:lpstr>
      <vt:lpstr>Ion</vt:lpstr>
      <vt:lpstr>PowerPoint Presentation</vt:lpstr>
      <vt:lpstr>PowerPoint Presentation</vt:lpstr>
      <vt:lpstr>PowerPoint Presentation</vt:lpstr>
      <vt:lpstr>Southern Slavery</vt:lpstr>
      <vt:lpstr>Sectionalism</vt:lpstr>
      <vt:lpstr>Westward Expansion</vt:lpstr>
      <vt:lpstr>The Secession</vt:lpstr>
      <vt:lpstr>The 1860 Election </vt:lpstr>
      <vt:lpstr>The Abolitionists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icHistory</dc:creator>
  <cp:lastModifiedBy>Phil icHistory</cp:lastModifiedBy>
  <cp:revision>73</cp:revision>
  <dcterms:created xsi:type="dcterms:W3CDTF">2015-09-29T18:48:13Z</dcterms:created>
  <dcterms:modified xsi:type="dcterms:W3CDTF">2024-01-29T21:01:54Z</dcterms:modified>
</cp:coreProperties>
</file>