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5"/>
  </p:notesMasterIdLst>
  <p:sldIdLst>
    <p:sldId id="275" r:id="rId2"/>
    <p:sldId id="280" r:id="rId3"/>
    <p:sldId id="276" r:id="rId4"/>
    <p:sldId id="298" r:id="rId5"/>
    <p:sldId id="299" r:id="rId6"/>
    <p:sldId id="279" r:id="rId7"/>
    <p:sldId id="287" r:id="rId8"/>
    <p:sldId id="288" r:id="rId9"/>
    <p:sldId id="284" r:id="rId10"/>
    <p:sldId id="286" r:id="rId11"/>
    <p:sldId id="281" r:id="rId12"/>
    <p:sldId id="290" r:id="rId13"/>
    <p:sldId id="283" r:id="rId14"/>
    <p:sldId id="282" r:id="rId15"/>
    <p:sldId id="277" r:id="rId16"/>
    <p:sldId id="285" r:id="rId17"/>
    <p:sldId id="295" r:id="rId18"/>
    <p:sldId id="292" r:id="rId19"/>
    <p:sldId id="296" r:id="rId20"/>
    <p:sldId id="293" r:id="rId21"/>
    <p:sldId id="291" r:id="rId22"/>
    <p:sldId id="297"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96BB5-FDA8-4D1B-953D-54A0070359CF}" v="4" dt="2022-04-06T19:33:58.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userId="3f2fcef4ab25f02f" providerId="LiveId" clId="{01096BB5-FDA8-4D1B-953D-54A0070359CF}"/>
    <pc:docChg chg="delSld modSld">
      <pc:chgData name="Phil" userId="3f2fcef4ab25f02f" providerId="LiveId" clId="{01096BB5-FDA8-4D1B-953D-54A0070359CF}" dt="2022-04-06T19:33:58.006" v="4" actId="478"/>
      <pc:docMkLst>
        <pc:docMk/>
      </pc:docMkLst>
      <pc:sldChg chg="del">
        <pc:chgData name="Phil" userId="3f2fcef4ab25f02f" providerId="LiveId" clId="{01096BB5-FDA8-4D1B-953D-54A0070359CF}" dt="2022-04-06T19:33:23.942" v="0" actId="2696"/>
        <pc:sldMkLst>
          <pc:docMk/>
          <pc:sldMk cId="2035746753" sldId="274"/>
        </pc:sldMkLst>
      </pc:sldChg>
      <pc:sldChg chg="delSp">
        <pc:chgData name="Phil" userId="3f2fcef4ab25f02f" providerId="LiveId" clId="{01096BB5-FDA8-4D1B-953D-54A0070359CF}" dt="2022-04-06T19:33:58.006" v="4" actId="478"/>
        <pc:sldMkLst>
          <pc:docMk/>
          <pc:sldMk cId="1261444173" sldId="292"/>
        </pc:sldMkLst>
        <pc:picChg chg="del">
          <ac:chgData name="Phil" userId="3f2fcef4ab25f02f" providerId="LiveId" clId="{01096BB5-FDA8-4D1B-953D-54A0070359CF}" dt="2022-04-06T19:33:58.006" v="4" actId="478"/>
          <ac:picMkLst>
            <pc:docMk/>
            <pc:sldMk cId="1261444173" sldId="292"/>
            <ac:picMk id="7" creationId="{3F3D67CB-EBDE-4CB2-8C7D-051F1822E8E7}"/>
          </ac:picMkLst>
        </pc:picChg>
      </pc:sldChg>
      <pc:sldChg chg="delSp">
        <pc:chgData name="Phil" userId="3f2fcef4ab25f02f" providerId="LiveId" clId="{01096BB5-FDA8-4D1B-953D-54A0070359CF}" dt="2022-04-06T19:33:52.908" v="3" actId="478"/>
        <pc:sldMkLst>
          <pc:docMk/>
          <pc:sldMk cId="2347634561" sldId="293"/>
        </pc:sldMkLst>
        <pc:picChg chg="del">
          <ac:chgData name="Phil" userId="3f2fcef4ab25f02f" providerId="LiveId" clId="{01096BB5-FDA8-4D1B-953D-54A0070359CF}" dt="2022-04-06T19:33:52.908" v="3" actId="478"/>
          <ac:picMkLst>
            <pc:docMk/>
            <pc:sldMk cId="2347634561" sldId="293"/>
            <ac:picMk id="14" creationId="{D1E5C9AB-EF1C-4446-B35A-28E8188CF87C}"/>
          </ac:picMkLst>
        </pc:picChg>
      </pc:sldChg>
      <pc:sldChg chg="delSp modSp">
        <pc:chgData name="Phil" userId="3f2fcef4ab25f02f" providerId="LiveId" clId="{01096BB5-FDA8-4D1B-953D-54A0070359CF}" dt="2022-04-06T19:33:43.862" v="2" actId="478"/>
        <pc:sldMkLst>
          <pc:docMk/>
          <pc:sldMk cId="1668346469" sldId="294"/>
        </pc:sldMkLst>
        <pc:picChg chg="del mod">
          <ac:chgData name="Phil" userId="3f2fcef4ab25f02f" providerId="LiveId" clId="{01096BB5-FDA8-4D1B-953D-54A0070359CF}" dt="2022-04-06T19:33:43.862" v="2" actId="478"/>
          <ac:picMkLst>
            <pc:docMk/>
            <pc:sldMk cId="1668346469" sldId="294"/>
            <ac:picMk id="3" creationId="{0306B61A-3843-4528-B5BD-C2BB3A5FB4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D42FE-9008-4FAD-A286-130173158DA2}"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32062-5A3F-421C-81F0-9897287C9BDA}" type="slidenum">
              <a:rPr lang="en-GB" smtClean="0"/>
              <a:t>‹#›</a:t>
            </a:fld>
            <a:endParaRPr lang="en-GB"/>
          </a:p>
        </p:txBody>
      </p:sp>
    </p:spTree>
    <p:extLst>
      <p:ext uri="{BB962C8B-B14F-4D97-AF65-F5344CB8AC3E}">
        <p14:creationId xmlns:p14="http://schemas.microsoft.com/office/powerpoint/2010/main" val="406325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E32062-5A3F-421C-81F0-9897287C9BDA}" type="slidenum">
              <a:rPr lang="en-GB" smtClean="0"/>
              <a:t>15</a:t>
            </a:fld>
            <a:endParaRPr lang="en-GB"/>
          </a:p>
        </p:txBody>
      </p:sp>
    </p:spTree>
    <p:extLst>
      <p:ext uri="{BB962C8B-B14F-4D97-AF65-F5344CB8AC3E}">
        <p14:creationId xmlns:p14="http://schemas.microsoft.com/office/powerpoint/2010/main" val="255283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819228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826142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84839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519421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6624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35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15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48902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041495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91452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417210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68179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28278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1323339"/>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403320"/>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70716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528271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4/6/2022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00913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F3F6ScecrM0" TargetMode="Externa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9.jpeg"/><Relationship Id="rId18" Type="http://schemas.openxmlformats.org/officeDocument/2006/relationships/slide" Target="slide3.xml"/><Relationship Id="rId3" Type="http://schemas.openxmlformats.org/officeDocument/2006/relationships/slide" Target="slide23.xml"/><Relationship Id="rId7" Type="http://schemas.openxmlformats.org/officeDocument/2006/relationships/slide" Target="slide22.xml"/><Relationship Id="rId12" Type="http://schemas.openxmlformats.org/officeDocument/2006/relationships/slide" Target="slide16.xml"/><Relationship Id="rId17" Type="http://schemas.openxmlformats.org/officeDocument/2006/relationships/image" Target="../media/image41.jpeg"/><Relationship Id="rId2" Type="http://schemas.openxmlformats.org/officeDocument/2006/relationships/notesSlide" Target="../notesSlides/notesSlide1.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slide" Target="slide21.xml"/><Relationship Id="rId15" Type="http://schemas.openxmlformats.org/officeDocument/2006/relationships/image" Target="../media/image40.jpeg"/><Relationship Id="rId10" Type="http://schemas.openxmlformats.org/officeDocument/2006/relationships/image" Target="../media/image37.jpeg"/><Relationship Id="rId19" Type="http://schemas.openxmlformats.org/officeDocument/2006/relationships/image" Target="../media/image6.gif"/><Relationship Id="rId4" Type="http://schemas.openxmlformats.org/officeDocument/2006/relationships/image" Target="../media/image34.jpeg"/><Relationship Id="rId9" Type="http://schemas.openxmlformats.org/officeDocument/2006/relationships/slide" Target="slide19.xml"/><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cOI8wKFCEIA" TargetMode="External"/><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5.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7rfPqZzKx0" TargetMode="External"/><Relationship Id="rId7" Type="http://schemas.microsoft.com/office/2007/relationships/hdphoto" Target="../media/hdphoto1.wdp"/><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s://www.youtube.com/watch?v=dvVIkXPvp-4" TargetMode="Externa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3TqZMCb2DA" TargetMode="External"/><Relationship Id="rId7" Type="http://schemas.microsoft.com/office/2007/relationships/hdphoto" Target="../media/hdphoto1.wdp"/><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s://www.ichistory.com/the-dictators.html"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slide" Target="slide3.xml"/><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PDENEziXwHk" TargetMode="Externa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s://www.youtube.com/watch?v=cDFFis0j4JM&amp;t=3s" TargetMode="Externa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5.jpeg"/><Relationship Id="rId7" Type="http://schemas.openxmlformats.org/officeDocument/2006/relationships/image" Target="../media/image5.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9.png"/><Relationship Id="rId4" Type="http://schemas.openxmlformats.org/officeDocument/2006/relationships/hyperlink" Target="https://www.youtube.com/watch?v=84v9HpI0LvY" TargetMode="Externa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s://www.youtube.com/watch?v=4i6m-3Ayj_k" TargetMode="Externa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13.jpeg"/><Relationship Id="rId5" Type="http://schemas.openxmlformats.org/officeDocument/2006/relationships/image" Target="../media/image6.gif"/><Relationship Id="rId10" Type="http://schemas.openxmlformats.org/officeDocument/2006/relationships/slide" Target="slide4.xml"/><Relationship Id="rId4" Type="http://schemas.openxmlformats.org/officeDocument/2006/relationships/slide" Target="slide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ichistory.com/the-dictators.html" TargetMode="External"/><Relationship Id="rId7" Type="http://schemas.openxmlformats.org/officeDocument/2006/relationships/hyperlink" Target="https://www.ichistory.com/gulf-1970---2000.html" TargetMode="External"/><Relationship Id="rId2" Type="http://schemas.openxmlformats.org/officeDocument/2006/relationships/hyperlink" Target="http://www.ichistory.com/propaganda.html" TargetMode="External"/><Relationship Id="rId1" Type="http://schemas.openxmlformats.org/officeDocument/2006/relationships/slideLayout" Target="../slideLayouts/slideLayout2.xml"/><Relationship Id="rId6" Type="http://schemas.openxmlformats.org/officeDocument/2006/relationships/hyperlink" Target="http://www.ichistory.com/the-nazi-regime.html" TargetMode="External"/><Relationship Id="rId5" Type="http://schemas.openxmlformats.org/officeDocument/2006/relationships/hyperlink" Target="http://www.ichistory.com/russia-1900---182.html" TargetMode="External"/><Relationship Id="rId4" Type="http://schemas.openxmlformats.org/officeDocument/2006/relationships/hyperlink" Target="http://www.ichistory.com/bias.html" TargetMode="External"/><Relationship Id="rId9"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3.xml"/><Relationship Id="rId18"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19.jpeg"/><Relationship Id="rId17" Type="http://schemas.openxmlformats.org/officeDocument/2006/relationships/slide" Target="slide10.xml"/><Relationship Id="rId2" Type="http://schemas.openxmlformats.org/officeDocument/2006/relationships/slide" Target="slide11.xml"/><Relationship Id="rId16" Type="http://schemas.openxmlformats.org/officeDocument/2006/relationships/image" Target="../media/image21.jpeg"/><Relationship Id="rId20"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image" Target="../media/image15.jpeg"/><Relationship Id="rId15" Type="http://schemas.openxmlformats.org/officeDocument/2006/relationships/slide" Target="slide14.xml"/><Relationship Id="rId10" Type="http://schemas.openxmlformats.org/officeDocument/2006/relationships/image" Target="../media/image18.jpeg"/><Relationship Id="rId19" Type="http://schemas.openxmlformats.org/officeDocument/2006/relationships/slide" Target="slide3.xml"/><Relationship Id="rId4" Type="http://schemas.openxmlformats.org/officeDocument/2006/relationships/slide" Target="slide7.xml"/><Relationship Id="rId9" Type="http://schemas.openxmlformats.org/officeDocument/2006/relationships/image" Target="../media/image17.pn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LUktJbp2Ug"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4882FE-5DB4-4454-BD01-4F922F046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456" y="4918070"/>
            <a:ext cx="6952287" cy="1607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6790072-09E2-4728-BA76-1B413FE78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507" y="4810412"/>
            <a:ext cx="1669143" cy="1090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ictator's Playbook | PBS">
            <a:extLst>
              <a:ext uri="{FF2B5EF4-FFF2-40B4-BE49-F238E27FC236}">
                <a16:creationId xmlns:a16="http://schemas.microsoft.com/office/drawing/2014/main" id="{21FCAFE2-43F7-412B-9AC1-007FAB366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680" y="742316"/>
            <a:ext cx="9682480" cy="37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1679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185280" y="0"/>
            <a:ext cx="7472413" cy="1308295"/>
          </a:xfrm>
        </p:spPr>
        <p:txBody>
          <a:bodyPr>
            <a:normAutofit fontScale="90000"/>
          </a:bodyPr>
          <a:lstStyle/>
          <a:p>
            <a:pPr algn="ctr"/>
            <a:r>
              <a:rPr lang="en-GB" sz="6000" b="1" dirty="0">
                <a:solidFill>
                  <a:schemeClr val="tx2"/>
                </a:solidFill>
              </a:rPr>
              <a:t>Winning Hearts + Minds </a:t>
            </a:r>
          </a:p>
        </p:txBody>
      </p:sp>
      <p:sp>
        <p:nvSpPr>
          <p:cNvPr id="4" name="TextBox 3">
            <a:extLst>
              <a:ext uri="{FF2B5EF4-FFF2-40B4-BE49-F238E27FC236}">
                <a16:creationId xmlns:a16="http://schemas.microsoft.com/office/drawing/2014/main" id="{B85333F3-502C-4603-A03A-22B6925DB2CA}"/>
              </a:ext>
            </a:extLst>
          </p:cNvPr>
          <p:cNvSpPr txBox="1"/>
          <p:nvPr/>
        </p:nvSpPr>
        <p:spPr>
          <a:xfrm>
            <a:off x="330685" y="1058605"/>
            <a:ext cx="8343415" cy="7248138"/>
          </a:xfrm>
          <a:prstGeom prst="rect">
            <a:avLst/>
          </a:prstGeom>
          <a:noFill/>
        </p:spPr>
        <p:txBody>
          <a:bodyPr wrap="square" rtlCol="0">
            <a:spAutoFit/>
          </a:bodyPr>
          <a:lstStyle/>
          <a:p>
            <a:pPr>
              <a:spcBef>
                <a:spcPts val="600"/>
              </a:spcBef>
            </a:pPr>
            <a:r>
              <a:rPr lang="en-GB" sz="2500" dirty="0"/>
              <a:t>Although a heathy dose of fear and terror is a very effective way to control people – most dictators will get a much deeper sense of satisfaction if they win over the hearts and minds of the population.</a:t>
            </a:r>
            <a:br>
              <a:rPr lang="en-GB" sz="2500" dirty="0"/>
            </a:br>
            <a:endParaRPr lang="en-GB" sz="1000" dirty="0"/>
          </a:p>
          <a:p>
            <a:pPr>
              <a:spcBef>
                <a:spcPts val="600"/>
              </a:spcBef>
            </a:pPr>
            <a:r>
              <a:rPr lang="en-GB" sz="2500" dirty="0"/>
              <a:t>To do this dictators must really understand how to use propaganda, to touch the emotions of the population. Dictators often propagandise themselves as a heroic, paternal figures who are in touch with the common person. </a:t>
            </a:r>
            <a:br>
              <a:rPr lang="en-GB" sz="2500" dirty="0"/>
            </a:br>
            <a:br>
              <a:rPr lang="en-GB" sz="1000" dirty="0"/>
            </a:br>
            <a:r>
              <a:rPr lang="en-GB" sz="2500" dirty="0"/>
              <a:t>Dictators make ‘their types of people’ feel like they are special and part of a greater national community.</a:t>
            </a:r>
            <a:br>
              <a:rPr lang="en-GB" sz="2500" dirty="0"/>
            </a:br>
            <a:br>
              <a:rPr lang="en-GB" sz="1000" dirty="0"/>
            </a:br>
            <a:r>
              <a:rPr lang="en-GB" sz="2500" dirty="0"/>
              <a:t>The best dictators actually improve peoples’ lives with reforms that benefit true followers – often by taking things away from minority groups.   </a:t>
            </a:r>
            <a:br>
              <a:rPr lang="en-GB" sz="2500" dirty="0"/>
            </a:br>
            <a:br>
              <a:rPr lang="en-GB" sz="2500" dirty="0"/>
            </a:br>
            <a:br>
              <a:rPr lang="en-GB" sz="2500" dirty="0"/>
            </a:br>
            <a:endParaRPr lang="en-GB" sz="2500" dirty="0"/>
          </a:p>
          <a:p>
            <a:pPr>
              <a:spcBef>
                <a:spcPts val="600"/>
              </a:spcBef>
            </a:pPr>
            <a:endParaRPr lang="en-GB" sz="2500" dirty="0"/>
          </a:p>
        </p:txBody>
      </p:sp>
      <p:pic>
        <p:nvPicPr>
          <p:cNvPr id="7" name="Picture 2" descr="http://www.dcplanning.org/kiosk/images/stories/buttons/back_button.png">
            <a:hlinkClick r:id="rId2" action="ppaction://hlinksldjump"/>
            <a:extLst>
              <a:ext uri="{FF2B5EF4-FFF2-40B4-BE49-F238E27FC236}">
                <a16:creationId xmlns:a16="http://schemas.microsoft.com/office/drawing/2014/main" id="{8BDC2493-0ECA-4825-AD13-6A1651951073}"/>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054012" y="4461880"/>
            <a:ext cx="2267153" cy="136721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kraine crisis is nothing like invasions of Czechoslovakia">
            <a:extLst>
              <a:ext uri="{FF2B5EF4-FFF2-40B4-BE49-F238E27FC236}">
                <a16:creationId xmlns:a16="http://schemas.microsoft.com/office/drawing/2014/main" id="{7AE1F902-724D-4666-8FF9-3FBF9BB443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79" t="-1996" r="23478" b="1996"/>
          <a:stretch/>
        </p:blipFill>
        <p:spPr bwMode="auto">
          <a:xfrm>
            <a:off x="8915400" y="-139699"/>
            <a:ext cx="3276600" cy="6997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ircle Blue Play 1 Pressed Icon - Vista Play Stop Pause Icons ...">
            <a:hlinkClick r:id="rId5"/>
            <a:extLst>
              <a:ext uri="{FF2B5EF4-FFF2-40B4-BE49-F238E27FC236}">
                <a16:creationId xmlns:a16="http://schemas.microsoft.com/office/drawing/2014/main" id="{3F37C7A9-F52E-4AE0-B596-32BCD055E585}"/>
              </a:ext>
            </a:extLst>
          </p:cNvPr>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8601149" y="1397828"/>
            <a:ext cx="1239537" cy="123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2" descr="http://www.dcplanning.org/kiosk/images/stories/buttons/back_button.png">
            <a:hlinkClick r:id="rId2" action="ppaction://hlinksldjump"/>
            <a:extLst>
              <a:ext uri="{FF2B5EF4-FFF2-40B4-BE49-F238E27FC236}">
                <a16:creationId xmlns:a16="http://schemas.microsoft.com/office/drawing/2014/main" id="{27CB6A2E-9EFB-461A-A3BA-9936840954E6}"/>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94141" y="5061857"/>
            <a:ext cx="2477697" cy="149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972"/>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2F042EB-49E9-4AC4-AC37-3A7A7F418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62"/>
          <a:stretch/>
        </p:blipFill>
        <p:spPr bwMode="auto">
          <a:xfrm>
            <a:off x="7767903" y="202907"/>
            <a:ext cx="4173838" cy="6452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55599" y="36562"/>
            <a:ext cx="10280299" cy="1308295"/>
          </a:xfrm>
        </p:spPr>
        <p:txBody>
          <a:bodyPr/>
          <a:lstStyle/>
          <a:p>
            <a:r>
              <a:rPr lang="en-GB" sz="7000" b="1" dirty="0">
                <a:solidFill>
                  <a:schemeClr val="tx2"/>
                </a:solidFill>
              </a:rPr>
              <a:t>Economy</a:t>
            </a:r>
            <a:r>
              <a:rPr lang="en-GB" dirty="0"/>
              <a:t> </a:t>
            </a:r>
          </a:p>
        </p:txBody>
      </p:sp>
      <p:sp>
        <p:nvSpPr>
          <p:cNvPr id="4" name="TextBox 3">
            <a:extLst>
              <a:ext uri="{FF2B5EF4-FFF2-40B4-BE49-F238E27FC236}">
                <a16:creationId xmlns:a16="http://schemas.microsoft.com/office/drawing/2014/main" id="{B85333F3-502C-4603-A03A-22B6925DB2CA}"/>
              </a:ext>
            </a:extLst>
          </p:cNvPr>
          <p:cNvSpPr txBox="1"/>
          <p:nvPr/>
        </p:nvSpPr>
        <p:spPr>
          <a:xfrm>
            <a:off x="355599" y="1288419"/>
            <a:ext cx="7193281" cy="5093702"/>
          </a:xfrm>
          <a:prstGeom prst="rect">
            <a:avLst/>
          </a:prstGeom>
          <a:noFill/>
        </p:spPr>
        <p:txBody>
          <a:bodyPr wrap="square" rtlCol="0">
            <a:spAutoFit/>
          </a:bodyPr>
          <a:lstStyle/>
          <a:p>
            <a:pPr>
              <a:spcBef>
                <a:spcPts val="600"/>
              </a:spcBef>
            </a:pPr>
            <a:r>
              <a:rPr lang="en-GB" sz="2500" dirty="0"/>
              <a:t>A powerful dictator  will have control of and ideally improve the economy. They will aim to seize the country’s valuable assets such as … </a:t>
            </a:r>
            <a:br>
              <a:rPr lang="en-GB" sz="2500" dirty="0"/>
            </a:br>
            <a:br>
              <a:rPr lang="en-GB" sz="2500" dirty="0"/>
            </a:br>
            <a:r>
              <a:rPr lang="en-GB" sz="2500" b="1" dirty="0">
                <a:solidFill>
                  <a:schemeClr val="accent2">
                    <a:lumMod val="75000"/>
                  </a:schemeClr>
                </a:solidFill>
              </a:rPr>
              <a:t>- Energy </a:t>
            </a:r>
            <a:r>
              <a:rPr lang="en-GB" sz="2500" b="1" dirty="0">
                <a:solidFill>
                  <a:srgbClr val="00B0F0"/>
                </a:solidFill>
              </a:rPr>
              <a:t>- </a:t>
            </a:r>
            <a:r>
              <a:rPr lang="en-GB" sz="2500" b="1" dirty="0">
                <a:solidFill>
                  <a:schemeClr val="accent2">
                    <a:lumMod val="75000"/>
                  </a:schemeClr>
                </a:solidFill>
              </a:rPr>
              <a:t>oil and gas.</a:t>
            </a:r>
            <a:br>
              <a:rPr lang="en-GB" sz="2500" b="1" dirty="0">
                <a:solidFill>
                  <a:schemeClr val="accent2">
                    <a:lumMod val="75000"/>
                  </a:schemeClr>
                </a:solidFill>
              </a:rPr>
            </a:br>
            <a:r>
              <a:rPr lang="en-GB" sz="2500" b="1" dirty="0">
                <a:solidFill>
                  <a:schemeClr val="accent2">
                    <a:lumMod val="75000"/>
                  </a:schemeClr>
                </a:solidFill>
              </a:rPr>
              <a:t>- Manufacturing </a:t>
            </a:r>
            <a:r>
              <a:rPr lang="en-GB" sz="2500" b="1" dirty="0">
                <a:solidFill>
                  <a:srgbClr val="00B0F0"/>
                </a:solidFill>
              </a:rPr>
              <a:t>-</a:t>
            </a:r>
            <a:r>
              <a:rPr lang="en-GB" sz="2500" b="1" dirty="0">
                <a:solidFill>
                  <a:schemeClr val="accent2">
                    <a:lumMod val="75000"/>
                  </a:schemeClr>
                </a:solidFill>
              </a:rPr>
              <a:t> cars.</a:t>
            </a:r>
            <a:br>
              <a:rPr lang="en-GB" sz="2500" b="1" dirty="0">
                <a:solidFill>
                  <a:schemeClr val="accent2">
                    <a:lumMod val="75000"/>
                  </a:schemeClr>
                </a:solidFill>
              </a:rPr>
            </a:br>
            <a:r>
              <a:rPr lang="en-GB" sz="2500" b="1" dirty="0">
                <a:solidFill>
                  <a:schemeClr val="accent2">
                    <a:lumMod val="75000"/>
                  </a:schemeClr>
                </a:solidFill>
              </a:rPr>
              <a:t>- Industry </a:t>
            </a:r>
            <a:r>
              <a:rPr lang="en-GB" sz="2500" b="1" dirty="0">
                <a:solidFill>
                  <a:srgbClr val="00B0F0"/>
                </a:solidFill>
              </a:rPr>
              <a:t>-</a:t>
            </a:r>
            <a:r>
              <a:rPr lang="en-GB" sz="2500" b="1" dirty="0">
                <a:solidFill>
                  <a:schemeClr val="accent2">
                    <a:lumMod val="75000"/>
                  </a:schemeClr>
                </a:solidFill>
              </a:rPr>
              <a:t> steel.</a:t>
            </a:r>
            <a:br>
              <a:rPr lang="en-GB" sz="2500" dirty="0"/>
            </a:br>
            <a:br>
              <a:rPr lang="en-GB" sz="2500" dirty="0"/>
            </a:br>
            <a:r>
              <a:rPr lang="en-GB" sz="2500" dirty="0"/>
              <a:t>Dictators also need to make sure they aren’t reliant on overseas imports so that any </a:t>
            </a:r>
            <a:r>
              <a:rPr lang="en-GB" sz="2500" b="1" dirty="0"/>
              <a:t>sanctions</a:t>
            </a:r>
            <a:r>
              <a:rPr lang="en-GB" sz="2500" dirty="0"/>
              <a:t> put on them by other countries don’t cripple the economy. If sanctions ruin the economy, and people’s lives with it,  the population may well lose faith.  </a:t>
            </a:r>
          </a:p>
        </p:txBody>
      </p:sp>
      <p:pic>
        <p:nvPicPr>
          <p:cNvPr id="10" name="Picture 2" descr="http://www.dcplanning.org/kiosk/images/stories/buttons/back_button.png">
            <a:hlinkClick r:id="rId3" action="ppaction://hlinksldjump"/>
            <a:extLst>
              <a:ext uri="{FF2B5EF4-FFF2-40B4-BE49-F238E27FC236}">
                <a16:creationId xmlns:a16="http://schemas.microsoft.com/office/drawing/2014/main" id="{42BCCF87-C3A1-4BD4-8BF8-861D3FB649EA}"/>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887656" y="358551"/>
            <a:ext cx="1917826" cy="115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52585"/>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urring lines of separation: Judiciary must remain independent to  safeguard people's constitutional protections">
            <a:extLst>
              <a:ext uri="{FF2B5EF4-FFF2-40B4-BE49-F238E27FC236}">
                <a16:creationId xmlns:a16="http://schemas.microsoft.com/office/drawing/2014/main" id="{A96B0143-0B8C-4B55-804C-B7FE1F9CB3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0" t="3110" r="44254" b="2268"/>
          <a:stretch/>
        </p:blipFill>
        <p:spPr bwMode="auto">
          <a:xfrm>
            <a:off x="495104" y="1106979"/>
            <a:ext cx="3676642" cy="54669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4345505" y="70827"/>
            <a:ext cx="7557375" cy="1148373"/>
          </a:xfrm>
        </p:spPr>
        <p:txBody>
          <a:bodyPr>
            <a:normAutofit fontScale="90000"/>
          </a:bodyPr>
          <a:lstStyle/>
          <a:p>
            <a:r>
              <a:rPr lang="en-GB" sz="6000" b="1" dirty="0">
                <a:solidFill>
                  <a:schemeClr val="tx2"/>
                </a:solidFill>
              </a:rPr>
              <a:t>Judiciary</a:t>
            </a:r>
            <a:r>
              <a:rPr lang="en-GB" sz="6000" b="1" dirty="0">
                <a:solidFill>
                  <a:srgbClr val="00B0F0"/>
                </a:solidFill>
              </a:rPr>
              <a:t> - </a:t>
            </a:r>
            <a:r>
              <a:rPr lang="en-GB" sz="6000" b="1" dirty="0">
                <a:solidFill>
                  <a:schemeClr val="tx2"/>
                </a:solidFill>
              </a:rPr>
              <a:t>Legal System  </a:t>
            </a:r>
          </a:p>
        </p:txBody>
      </p:sp>
      <p:sp>
        <p:nvSpPr>
          <p:cNvPr id="4" name="TextBox 3">
            <a:extLst>
              <a:ext uri="{FF2B5EF4-FFF2-40B4-BE49-F238E27FC236}">
                <a16:creationId xmlns:a16="http://schemas.microsoft.com/office/drawing/2014/main" id="{B85333F3-502C-4603-A03A-22B6925DB2CA}"/>
              </a:ext>
            </a:extLst>
          </p:cNvPr>
          <p:cNvSpPr txBox="1"/>
          <p:nvPr/>
        </p:nvSpPr>
        <p:spPr>
          <a:xfrm>
            <a:off x="4312416" y="1106979"/>
            <a:ext cx="7557375" cy="7094250"/>
          </a:xfrm>
          <a:prstGeom prst="rect">
            <a:avLst/>
          </a:prstGeom>
          <a:noFill/>
        </p:spPr>
        <p:txBody>
          <a:bodyPr wrap="square" rtlCol="0">
            <a:spAutoFit/>
          </a:bodyPr>
          <a:lstStyle/>
          <a:p>
            <a:pPr>
              <a:spcBef>
                <a:spcPts val="600"/>
              </a:spcBef>
            </a:pPr>
            <a:r>
              <a:rPr lang="en-GB" sz="2500" dirty="0"/>
              <a:t>A dictator’s rule needs to be enforced </a:t>
            </a:r>
            <a:r>
              <a:rPr lang="en-GB" sz="2500" b="1" dirty="0">
                <a:solidFill>
                  <a:srgbClr val="00B0F0"/>
                </a:solidFill>
              </a:rPr>
              <a:t>-</a:t>
            </a:r>
            <a:r>
              <a:rPr lang="en-GB" sz="2500" dirty="0"/>
              <a:t> fear and terror are an effective way to do this. Laws that make protesting or simply speaking negatively about the dictator illegal are very useful. Those that do can be punished with …</a:t>
            </a:r>
            <a:br>
              <a:rPr lang="en-GB" sz="2500" dirty="0"/>
            </a:br>
            <a:br>
              <a:rPr lang="en-GB" sz="2500" b="1" dirty="0">
                <a:solidFill>
                  <a:schemeClr val="accent2">
                    <a:lumMod val="75000"/>
                  </a:schemeClr>
                </a:solidFill>
              </a:rPr>
            </a:br>
            <a:r>
              <a:rPr lang="en-GB" sz="2500" b="1" dirty="0">
                <a:solidFill>
                  <a:srgbClr val="00B0F0"/>
                </a:solidFill>
              </a:rPr>
              <a:t>-</a:t>
            </a:r>
            <a:r>
              <a:rPr lang="en-GB" sz="2500" b="1" dirty="0">
                <a:solidFill>
                  <a:schemeClr val="accent2">
                    <a:lumMod val="75000"/>
                  </a:schemeClr>
                </a:solidFill>
              </a:rPr>
              <a:t>  Heavy fines.</a:t>
            </a:r>
            <a:br>
              <a:rPr lang="en-GB" sz="2500" b="1" dirty="0">
                <a:solidFill>
                  <a:schemeClr val="accent2">
                    <a:lumMod val="75000"/>
                  </a:schemeClr>
                </a:solidFill>
              </a:rPr>
            </a:br>
            <a:r>
              <a:rPr lang="en-GB" sz="2500" b="1" dirty="0">
                <a:solidFill>
                  <a:srgbClr val="00B0F0"/>
                </a:solidFill>
              </a:rPr>
              <a:t>-</a:t>
            </a:r>
            <a:r>
              <a:rPr lang="en-GB" sz="2500" b="1" dirty="0">
                <a:solidFill>
                  <a:schemeClr val="accent2">
                    <a:lumMod val="75000"/>
                  </a:schemeClr>
                </a:solidFill>
              </a:rPr>
              <a:t>  Imprisonment.</a:t>
            </a:r>
            <a:br>
              <a:rPr lang="en-GB" sz="2500" b="1" dirty="0">
                <a:solidFill>
                  <a:schemeClr val="accent2">
                    <a:lumMod val="75000"/>
                  </a:schemeClr>
                </a:solidFill>
              </a:rPr>
            </a:br>
            <a:r>
              <a:rPr lang="en-GB" sz="2500" b="1" dirty="0">
                <a:solidFill>
                  <a:srgbClr val="00B0F0"/>
                </a:solidFill>
              </a:rPr>
              <a:t>-</a:t>
            </a:r>
            <a:r>
              <a:rPr lang="en-GB" sz="2500" b="1" dirty="0">
                <a:solidFill>
                  <a:schemeClr val="accent2">
                    <a:lumMod val="75000"/>
                  </a:schemeClr>
                </a:solidFill>
              </a:rPr>
              <a:t>  Forced labour.</a:t>
            </a:r>
            <a:br>
              <a:rPr lang="en-GB" sz="2500" b="1" dirty="0">
                <a:solidFill>
                  <a:schemeClr val="accent2">
                    <a:lumMod val="75000"/>
                  </a:schemeClr>
                </a:solidFill>
              </a:rPr>
            </a:br>
            <a:r>
              <a:rPr lang="en-GB" sz="2500" b="1" dirty="0">
                <a:solidFill>
                  <a:srgbClr val="00B0F0"/>
                </a:solidFill>
              </a:rPr>
              <a:t>-</a:t>
            </a:r>
            <a:r>
              <a:rPr lang="en-GB" sz="2500" b="1" dirty="0">
                <a:solidFill>
                  <a:schemeClr val="accent2">
                    <a:lumMod val="75000"/>
                  </a:schemeClr>
                </a:solidFill>
              </a:rPr>
              <a:t>  The death penalty.</a:t>
            </a:r>
            <a:br>
              <a:rPr lang="en-GB" sz="2500" dirty="0"/>
            </a:br>
            <a:br>
              <a:rPr lang="en-GB" sz="2500" dirty="0"/>
            </a:br>
            <a:r>
              <a:rPr lang="en-GB" sz="2500" dirty="0"/>
              <a:t>Dictators don’t want any unfriendly judges so only allow those who are loyal, or at least  paid well for delivering the right kind of justice!</a:t>
            </a:r>
            <a:br>
              <a:rPr lang="en-GB" sz="2500" dirty="0"/>
            </a:br>
            <a:br>
              <a:rPr lang="en-GB" sz="2500" dirty="0"/>
            </a:br>
            <a:br>
              <a:rPr lang="en-GB" sz="2500" dirty="0"/>
            </a:br>
            <a:endParaRPr lang="en-GB" sz="2500" dirty="0"/>
          </a:p>
          <a:p>
            <a:pPr>
              <a:spcBef>
                <a:spcPts val="600"/>
              </a:spcBef>
            </a:pPr>
            <a:endParaRPr lang="en-GB" sz="2500" dirty="0"/>
          </a:p>
        </p:txBody>
      </p:sp>
      <p:pic>
        <p:nvPicPr>
          <p:cNvPr id="10" name="Picture 2" descr="http://www.dcplanning.org/kiosk/images/stories/buttons/back_button.png">
            <a:hlinkClick r:id="rId3" action="ppaction://hlinksldjump"/>
            <a:extLst>
              <a:ext uri="{FF2B5EF4-FFF2-40B4-BE49-F238E27FC236}">
                <a16:creationId xmlns:a16="http://schemas.microsoft.com/office/drawing/2014/main" id="{42BCCF87-C3A1-4BD4-8BF8-861D3FB649EA}"/>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9120" y="232815"/>
            <a:ext cx="2268637" cy="13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0618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27492" y="0"/>
            <a:ext cx="11537011" cy="1308295"/>
          </a:xfrm>
        </p:spPr>
        <p:txBody>
          <a:bodyPr>
            <a:normAutofit/>
          </a:bodyPr>
          <a:lstStyle/>
          <a:p>
            <a:pPr algn="ctr"/>
            <a:r>
              <a:rPr lang="en-GB" dirty="0"/>
              <a:t> </a:t>
            </a:r>
            <a:r>
              <a:rPr lang="en-GB" sz="6000" b="1" dirty="0">
                <a:solidFill>
                  <a:schemeClr val="tx2"/>
                </a:solidFill>
              </a:rPr>
              <a:t>The Political Process /  System</a:t>
            </a:r>
          </a:p>
        </p:txBody>
      </p:sp>
      <p:sp>
        <p:nvSpPr>
          <p:cNvPr id="4" name="TextBox 3">
            <a:extLst>
              <a:ext uri="{FF2B5EF4-FFF2-40B4-BE49-F238E27FC236}">
                <a16:creationId xmlns:a16="http://schemas.microsoft.com/office/drawing/2014/main" id="{B85333F3-502C-4603-A03A-22B6925DB2CA}"/>
              </a:ext>
            </a:extLst>
          </p:cNvPr>
          <p:cNvSpPr txBox="1"/>
          <p:nvPr/>
        </p:nvSpPr>
        <p:spPr>
          <a:xfrm>
            <a:off x="207990" y="1167815"/>
            <a:ext cx="11656511" cy="4324261"/>
          </a:xfrm>
          <a:prstGeom prst="rect">
            <a:avLst/>
          </a:prstGeom>
          <a:noFill/>
        </p:spPr>
        <p:txBody>
          <a:bodyPr wrap="square" rtlCol="0">
            <a:spAutoFit/>
          </a:bodyPr>
          <a:lstStyle/>
          <a:p>
            <a:pPr algn="ctr">
              <a:spcBef>
                <a:spcPts val="600"/>
              </a:spcBef>
            </a:pPr>
            <a:r>
              <a:rPr lang="en-GB" sz="2500" dirty="0"/>
              <a:t>Dictators aren’t fans of democracy and don’t want to have to go to the trouble of campaigning for elections or debating political rivals. Instead, great dictators  make sure that elections are totally eliminated or at least already decided. If a wannabee dictator is just getting started they may not win in an elections – if they lose, they will claim that the results are ‘fake’ or ‘rigged’ and use their private army to ‘save the country’ and take power by force.</a:t>
            </a:r>
            <a:br>
              <a:rPr lang="en-GB" sz="2500" dirty="0"/>
            </a:br>
            <a:br>
              <a:rPr lang="en-GB" dirty="0"/>
            </a:br>
            <a:r>
              <a:rPr lang="en-GB" sz="2500" dirty="0"/>
              <a:t>Once in power  - some dictators continue to hold election elections  as they can be useful propaganda tools to make people believe what they are really popular. Of course these elections  really are rigged. Some dictators even pay other candidate to run against them – just to beat them easily for all to see!  </a:t>
            </a:r>
          </a:p>
        </p:txBody>
      </p:sp>
      <p:pic>
        <p:nvPicPr>
          <p:cNvPr id="5122" name="Picture 2" descr="Image result for nazi propaganda aryan">
            <a:extLst>
              <a:ext uri="{FF2B5EF4-FFF2-40B4-BE49-F238E27FC236}">
                <a16:creationId xmlns:a16="http://schemas.microsoft.com/office/drawing/2014/main" id="{2DF966AB-72C8-4DEF-967C-ECE186C7FF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6" t="57633" r="6656" b="37187"/>
          <a:stretch/>
        </p:blipFill>
        <p:spPr bwMode="auto">
          <a:xfrm>
            <a:off x="327492" y="5703518"/>
            <a:ext cx="11656511" cy="8575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dcplanning.org/kiosk/images/stories/buttons/back_button.png">
            <a:hlinkClick r:id="rId3" action="ppaction://hlinksldjump"/>
            <a:extLst>
              <a:ext uri="{FF2B5EF4-FFF2-40B4-BE49-F238E27FC236}">
                <a16:creationId xmlns:a16="http://schemas.microsoft.com/office/drawing/2014/main" id="{411481B1-C48A-48E2-86D6-96395F882730}"/>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7493" y="5082146"/>
            <a:ext cx="2006118" cy="120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7046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230160" y="-78379"/>
            <a:ext cx="4175685" cy="1325563"/>
          </a:xfrm>
        </p:spPr>
        <p:txBody>
          <a:bodyPr vert="horz" lIns="91440" tIns="45720" rIns="91440" bIns="45720" rtlCol="0" anchor="ctr">
            <a:noAutofit/>
          </a:bodyPr>
          <a:lstStyle/>
          <a:p>
            <a:pPr algn="ctr"/>
            <a:r>
              <a:rPr lang="en-US" sz="6000" b="1" dirty="0">
                <a:solidFill>
                  <a:schemeClr val="tx2"/>
                </a:solidFill>
              </a:rPr>
              <a:t>Military</a:t>
            </a:r>
            <a:r>
              <a:rPr lang="en-US" sz="6000" dirty="0"/>
              <a:t>  </a:t>
            </a:r>
          </a:p>
        </p:txBody>
      </p:sp>
      <p:sp>
        <p:nvSpPr>
          <p:cNvPr id="7" name="TextBox 6">
            <a:extLst>
              <a:ext uri="{FF2B5EF4-FFF2-40B4-BE49-F238E27FC236}">
                <a16:creationId xmlns:a16="http://schemas.microsoft.com/office/drawing/2014/main" id="{E6079485-B07D-423A-A187-A8E858467BB8}"/>
              </a:ext>
            </a:extLst>
          </p:cNvPr>
          <p:cNvSpPr txBox="1"/>
          <p:nvPr/>
        </p:nvSpPr>
        <p:spPr>
          <a:xfrm>
            <a:off x="230159" y="1121020"/>
            <a:ext cx="4175685" cy="5863144"/>
          </a:xfrm>
          <a:prstGeom prst="rect">
            <a:avLst/>
          </a:prstGeom>
          <a:noFill/>
        </p:spPr>
        <p:txBody>
          <a:bodyPr wrap="square" rtlCol="0">
            <a:spAutoFit/>
          </a:bodyPr>
          <a:lstStyle/>
          <a:p>
            <a:pPr algn="ctr">
              <a:spcBef>
                <a:spcPts val="600"/>
              </a:spcBef>
            </a:pPr>
            <a:r>
              <a:rPr lang="en-GB" sz="2500" dirty="0"/>
              <a:t>A rising dictator needs to have strongmen ( or women ).</a:t>
            </a:r>
            <a:br>
              <a:rPr lang="en-GB" sz="2500" dirty="0"/>
            </a:br>
            <a:r>
              <a:rPr lang="en-GB" sz="2500" dirty="0"/>
              <a:t> A private army that can be used to intimidate opponents, attack your real or made up enemies ( scapegoats )  and make the dictator look like a strong, heroic leader.  At first a dictator may use local bullies and militia groups. </a:t>
            </a:r>
            <a:br>
              <a:rPr lang="en-GB" sz="2500" dirty="0"/>
            </a:br>
            <a:br>
              <a:rPr lang="en-GB" sz="2500" dirty="0"/>
            </a:br>
            <a:r>
              <a:rPr lang="en-GB" sz="2500" dirty="0"/>
              <a:t>However, once in power a dictator must have the real deal army under their thumb.   </a:t>
            </a:r>
            <a:br>
              <a:rPr lang="en-GB" sz="2500" dirty="0"/>
            </a:br>
            <a:endParaRPr lang="en-GB" sz="2500" dirty="0"/>
          </a:p>
        </p:txBody>
      </p:sp>
      <p:pic>
        <p:nvPicPr>
          <p:cNvPr id="8" name="Picture 2" descr="http://www.dcplanning.org/kiosk/images/stories/buttons/back_button.png">
            <a:hlinkClick r:id="rId3" action="ppaction://hlinksldjump"/>
            <a:extLst>
              <a:ext uri="{FF2B5EF4-FFF2-40B4-BE49-F238E27FC236}">
                <a16:creationId xmlns:a16="http://schemas.microsoft.com/office/drawing/2014/main" id="{B8A049E9-9AB3-4946-86A9-A94E1E503767}"/>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22540" y="222733"/>
            <a:ext cx="2452433" cy="147894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Libya: Colonel Gaddafi in hiding guarded by a 40-strong squad of gun-toting  female virgin bodyguards - Mirror Online">
            <a:extLst>
              <a:ext uri="{FF2B5EF4-FFF2-40B4-BE49-F238E27FC236}">
                <a16:creationId xmlns:a16="http://schemas.microsoft.com/office/drawing/2014/main" id="{D453B819-2DC4-4D06-9569-5ED1F5F340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570"/>
          <a:stretch/>
        </p:blipFill>
        <p:spPr bwMode="auto">
          <a:xfrm>
            <a:off x="4663249" y="0"/>
            <a:ext cx="73258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dcplanning.org/kiosk/images/stories/buttons/back_button.png">
            <a:hlinkClick r:id="rId3" action="ppaction://hlinksldjump"/>
            <a:extLst>
              <a:ext uri="{FF2B5EF4-FFF2-40B4-BE49-F238E27FC236}">
                <a16:creationId xmlns:a16="http://schemas.microsoft.com/office/drawing/2014/main" id="{025F9989-736E-4518-AD50-4DDC7056BC92}"/>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771487" y="5043582"/>
            <a:ext cx="2819252" cy="170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6269"/>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m Jong-un thinks K-pop is a 'vicious cancer' | Dazed">
            <a:hlinkClick r:id="rId3" action="ppaction://hlinksldjump"/>
            <a:extLst>
              <a:ext uri="{FF2B5EF4-FFF2-40B4-BE49-F238E27FC236}">
                <a16:creationId xmlns:a16="http://schemas.microsoft.com/office/drawing/2014/main" id="{5F5C7E35-3983-46DC-B7D1-6CCA3F8F9C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93"/>
          <a:stretch/>
        </p:blipFill>
        <p:spPr bwMode="auto">
          <a:xfrm>
            <a:off x="7787281" y="3698176"/>
            <a:ext cx="1956010" cy="296248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dolf Hitler">
            <a:hlinkClick r:id="rId5" action="ppaction://hlinksldjump"/>
            <a:extLst>
              <a:ext uri="{FF2B5EF4-FFF2-40B4-BE49-F238E27FC236}">
                <a16:creationId xmlns:a16="http://schemas.microsoft.com/office/drawing/2014/main" id="{9CA0CBEB-2431-4212-8E7A-960F9D67C3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4" b="6481"/>
          <a:stretch/>
        </p:blipFill>
        <p:spPr bwMode="auto">
          <a:xfrm>
            <a:off x="329080" y="4051573"/>
            <a:ext cx="2038156" cy="25995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is is how the Israelis planned to kill Saddam Hussein - We Are The Mighty">
            <a:hlinkClick r:id="rId7" action="ppaction://hlinksldjump"/>
            <a:extLst>
              <a:ext uri="{FF2B5EF4-FFF2-40B4-BE49-F238E27FC236}">
                <a16:creationId xmlns:a16="http://schemas.microsoft.com/office/drawing/2014/main" id="{A17EEE48-6F88-4994-BF5E-AA0A755C771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8625"/>
          <a:stretch/>
        </p:blipFill>
        <p:spPr bwMode="auto">
          <a:xfrm>
            <a:off x="4708002" y="259352"/>
            <a:ext cx="2853253" cy="21537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utin Calls Ukraine Government 'Drug Addicts' in Latest Disinformation">
            <a:hlinkClick r:id="rId9" action="ppaction://hlinksldjump"/>
            <a:extLst>
              <a:ext uri="{FF2B5EF4-FFF2-40B4-BE49-F238E27FC236}">
                <a16:creationId xmlns:a16="http://schemas.microsoft.com/office/drawing/2014/main" id="{ADB443B3-DB6B-4F5D-AF33-43EDC11839E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9929" t="2802" r="20472" b="5282"/>
          <a:stretch/>
        </p:blipFill>
        <p:spPr bwMode="auto">
          <a:xfrm>
            <a:off x="9893885" y="3685714"/>
            <a:ext cx="2141172" cy="29754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i Amin | History Wiki | Fandom">
            <a:hlinkClick r:id="rId3" action="ppaction://hlinksldjump"/>
            <a:extLst>
              <a:ext uri="{FF2B5EF4-FFF2-40B4-BE49-F238E27FC236}">
                <a16:creationId xmlns:a16="http://schemas.microsoft.com/office/drawing/2014/main" id="{EC44805B-8C38-4B93-A7A2-43A9B389328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6659"/>
          <a:stretch/>
        </p:blipFill>
        <p:spPr bwMode="auto">
          <a:xfrm>
            <a:off x="4647394" y="2615338"/>
            <a:ext cx="2974470" cy="39833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ath of Joseph Stalin | History Today">
            <a:hlinkClick r:id="rId12" action="ppaction://hlinksldjump"/>
            <a:extLst>
              <a:ext uri="{FF2B5EF4-FFF2-40B4-BE49-F238E27FC236}">
                <a16:creationId xmlns:a16="http://schemas.microsoft.com/office/drawing/2014/main" id="{A4C24724-A9E3-45F9-B724-54E9ABAE542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3316"/>
          <a:stretch/>
        </p:blipFill>
        <p:spPr bwMode="auto">
          <a:xfrm>
            <a:off x="339520" y="277864"/>
            <a:ext cx="4121814" cy="3664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nel Gaddafi was just misunderstood says his right-hand woman in new  book | Books | Entertainment | Express.co.uk">
            <a:hlinkClick r:id="rId14" action="ppaction://hlinksldjump"/>
            <a:extLst>
              <a:ext uri="{FF2B5EF4-FFF2-40B4-BE49-F238E27FC236}">
                <a16:creationId xmlns:a16="http://schemas.microsoft.com/office/drawing/2014/main" id="{9DFCE6AE-2B73-4CC4-B120-DD1648D5FC3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4755" t="169" r="7499" b="-169"/>
          <a:stretch/>
        </p:blipFill>
        <p:spPr bwMode="auto">
          <a:xfrm>
            <a:off x="7745280" y="294739"/>
            <a:ext cx="4278095" cy="3264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er Cuban Leader Fidel Castro Dies at 90 | TIME">
            <a:hlinkClick r:id="rId16" action="ppaction://hlinksldjump"/>
            <a:extLst>
              <a:ext uri="{FF2B5EF4-FFF2-40B4-BE49-F238E27FC236}">
                <a16:creationId xmlns:a16="http://schemas.microsoft.com/office/drawing/2014/main" id="{C94BBECB-D544-4DFE-9FB1-33F6696D23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5967" y="4051572"/>
            <a:ext cx="1956010" cy="2609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99F317-3241-4017-9F96-470019AB083B}"/>
              </a:ext>
            </a:extLst>
          </p:cNvPr>
          <p:cNvSpPr txBox="1"/>
          <p:nvPr/>
        </p:nvSpPr>
        <p:spPr>
          <a:xfrm rot="5400000">
            <a:off x="6930700" y="2941651"/>
            <a:ext cx="991180" cy="338554"/>
          </a:xfrm>
          <a:prstGeom prst="rect">
            <a:avLst/>
          </a:prstGeom>
          <a:solidFill>
            <a:schemeClr val="tx1"/>
          </a:solidFill>
        </p:spPr>
        <p:txBody>
          <a:bodyPr wrap="square" rtlCol="0">
            <a:spAutoFit/>
          </a:bodyPr>
          <a:lstStyle/>
          <a:p>
            <a:pPr algn="ctr"/>
            <a:r>
              <a:rPr lang="en-GB" sz="1600" b="1" dirty="0">
                <a:solidFill>
                  <a:schemeClr val="bg1"/>
                </a:solidFill>
              </a:rPr>
              <a:t>Idi Amin </a:t>
            </a:r>
          </a:p>
        </p:txBody>
      </p:sp>
      <p:sp>
        <p:nvSpPr>
          <p:cNvPr id="15" name="TextBox 14">
            <a:extLst>
              <a:ext uri="{FF2B5EF4-FFF2-40B4-BE49-F238E27FC236}">
                <a16:creationId xmlns:a16="http://schemas.microsoft.com/office/drawing/2014/main" id="{08480A84-17A9-418A-AD87-DCEB4B475A4A}"/>
              </a:ext>
            </a:extLst>
          </p:cNvPr>
          <p:cNvSpPr txBox="1"/>
          <p:nvPr/>
        </p:nvSpPr>
        <p:spPr>
          <a:xfrm>
            <a:off x="4673457" y="2074580"/>
            <a:ext cx="1705572" cy="338554"/>
          </a:xfrm>
          <a:prstGeom prst="rect">
            <a:avLst/>
          </a:prstGeom>
          <a:solidFill>
            <a:schemeClr val="tx1"/>
          </a:solidFill>
        </p:spPr>
        <p:txBody>
          <a:bodyPr wrap="square" rtlCol="0">
            <a:spAutoFit/>
          </a:bodyPr>
          <a:lstStyle/>
          <a:p>
            <a:pPr algn="ctr"/>
            <a:r>
              <a:rPr lang="en-GB" sz="1600" b="1" dirty="0">
                <a:solidFill>
                  <a:schemeClr val="bg1"/>
                </a:solidFill>
              </a:rPr>
              <a:t>Saddam Hussein</a:t>
            </a:r>
          </a:p>
        </p:txBody>
      </p:sp>
      <p:sp>
        <p:nvSpPr>
          <p:cNvPr id="16" name="TextBox 15">
            <a:extLst>
              <a:ext uri="{FF2B5EF4-FFF2-40B4-BE49-F238E27FC236}">
                <a16:creationId xmlns:a16="http://schemas.microsoft.com/office/drawing/2014/main" id="{2F8224C0-903F-4FB5-B1F9-0335F9DBC5C5}"/>
              </a:ext>
            </a:extLst>
          </p:cNvPr>
          <p:cNvSpPr txBox="1"/>
          <p:nvPr/>
        </p:nvSpPr>
        <p:spPr>
          <a:xfrm>
            <a:off x="2628002" y="6224707"/>
            <a:ext cx="1236427" cy="338554"/>
          </a:xfrm>
          <a:prstGeom prst="rect">
            <a:avLst/>
          </a:prstGeom>
          <a:solidFill>
            <a:schemeClr val="tx1"/>
          </a:solidFill>
        </p:spPr>
        <p:txBody>
          <a:bodyPr wrap="square" rtlCol="0">
            <a:spAutoFit/>
          </a:bodyPr>
          <a:lstStyle/>
          <a:p>
            <a:pPr algn="ctr"/>
            <a:r>
              <a:rPr lang="en-GB" sz="1600" b="1" dirty="0">
                <a:solidFill>
                  <a:schemeClr val="bg1"/>
                </a:solidFill>
              </a:rPr>
              <a:t>Fidel Castro</a:t>
            </a:r>
          </a:p>
        </p:txBody>
      </p:sp>
      <p:sp>
        <p:nvSpPr>
          <p:cNvPr id="17" name="TextBox 16">
            <a:extLst>
              <a:ext uri="{FF2B5EF4-FFF2-40B4-BE49-F238E27FC236}">
                <a16:creationId xmlns:a16="http://schemas.microsoft.com/office/drawing/2014/main" id="{3B6F6AB8-A940-474A-A017-FD0C46CE9CE3}"/>
              </a:ext>
            </a:extLst>
          </p:cNvPr>
          <p:cNvSpPr txBox="1"/>
          <p:nvPr/>
        </p:nvSpPr>
        <p:spPr>
          <a:xfrm>
            <a:off x="10468752" y="3685714"/>
            <a:ext cx="1554623" cy="338554"/>
          </a:xfrm>
          <a:prstGeom prst="rect">
            <a:avLst/>
          </a:prstGeom>
          <a:solidFill>
            <a:schemeClr val="tx1"/>
          </a:solidFill>
        </p:spPr>
        <p:txBody>
          <a:bodyPr wrap="square" rtlCol="0">
            <a:spAutoFit/>
          </a:bodyPr>
          <a:lstStyle/>
          <a:p>
            <a:pPr algn="ctr"/>
            <a:r>
              <a:rPr lang="en-GB" sz="1600" b="1" dirty="0">
                <a:solidFill>
                  <a:schemeClr val="bg1"/>
                </a:solidFill>
              </a:rPr>
              <a:t>Vladimir Putin</a:t>
            </a:r>
          </a:p>
        </p:txBody>
      </p:sp>
      <p:sp>
        <p:nvSpPr>
          <p:cNvPr id="18" name="TextBox 17">
            <a:extLst>
              <a:ext uri="{FF2B5EF4-FFF2-40B4-BE49-F238E27FC236}">
                <a16:creationId xmlns:a16="http://schemas.microsoft.com/office/drawing/2014/main" id="{78DC43B9-1B57-4132-89FF-889220BC37D2}"/>
              </a:ext>
            </a:extLst>
          </p:cNvPr>
          <p:cNvSpPr txBox="1"/>
          <p:nvPr/>
        </p:nvSpPr>
        <p:spPr>
          <a:xfrm>
            <a:off x="3725333" y="283103"/>
            <a:ext cx="736001" cy="338554"/>
          </a:xfrm>
          <a:prstGeom prst="rect">
            <a:avLst/>
          </a:prstGeom>
          <a:solidFill>
            <a:schemeClr val="tx1"/>
          </a:solidFill>
        </p:spPr>
        <p:txBody>
          <a:bodyPr wrap="square" rtlCol="0">
            <a:spAutoFit/>
          </a:bodyPr>
          <a:lstStyle/>
          <a:p>
            <a:pPr algn="ctr"/>
            <a:r>
              <a:rPr lang="en-GB" sz="1600" b="1" dirty="0">
                <a:solidFill>
                  <a:schemeClr val="bg1"/>
                </a:solidFill>
              </a:rPr>
              <a:t>Stalin</a:t>
            </a:r>
          </a:p>
        </p:txBody>
      </p:sp>
      <p:pic>
        <p:nvPicPr>
          <p:cNvPr id="22" name="Picture 16" descr="Image result for home button no background">
            <a:hlinkClick r:id="rId18" action="ppaction://hlinksldjump"/>
            <a:extLst>
              <a:ext uri="{FF2B5EF4-FFF2-40B4-BE49-F238E27FC236}">
                <a16:creationId xmlns:a16="http://schemas.microsoft.com/office/drawing/2014/main" id="{8D2EF9ED-FBBD-48AD-A830-1F72420810C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3460" y="96096"/>
            <a:ext cx="1212026" cy="12401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5B42A17-9579-48C9-B13D-722296DA91F5}"/>
              </a:ext>
            </a:extLst>
          </p:cNvPr>
          <p:cNvSpPr txBox="1"/>
          <p:nvPr/>
        </p:nvSpPr>
        <p:spPr>
          <a:xfrm>
            <a:off x="7787281" y="259351"/>
            <a:ext cx="1140225" cy="338554"/>
          </a:xfrm>
          <a:prstGeom prst="rect">
            <a:avLst/>
          </a:prstGeom>
          <a:solidFill>
            <a:schemeClr val="tx1"/>
          </a:solidFill>
        </p:spPr>
        <p:txBody>
          <a:bodyPr wrap="square" rtlCol="0">
            <a:spAutoFit/>
          </a:bodyPr>
          <a:lstStyle/>
          <a:p>
            <a:pPr algn="ctr"/>
            <a:r>
              <a:rPr lang="en-GB" sz="1600" b="1" dirty="0">
                <a:solidFill>
                  <a:schemeClr val="bg1"/>
                </a:solidFill>
              </a:rPr>
              <a:t>Gaddafi</a:t>
            </a:r>
          </a:p>
        </p:txBody>
      </p:sp>
      <p:sp>
        <p:nvSpPr>
          <p:cNvPr id="20" name="TextBox 19">
            <a:extLst>
              <a:ext uri="{FF2B5EF4-FFF2-40B4-BE49-F238E27FC236}">
                <a16:creationId xmlns:a16="http://schemas.microsoft.com/office/drawing/2014/main" id="{852209DC-0CD3-4DB4-8FE2-2D9BD9470878}"/>
              </a:ext>
            </a:extLst>
          </p:cNvPr>
          <p:cNvSpPr txBox="1"/>
          <p:nvPr/>
        </p:nvSpPr>
        <p:spPr>
          <a:xfrm rot="5400000">
            <a:off x="-123020" y="5872613"/>
            <a:ext cx="1240147" cy="335947"/>
          </a:xfrm>
          <a:prstGeom prst="rect">
            <a:avLst/>
          </a:prstGeom>
          <a:solidFill>
            <a:schemeClr val="tx1"/>
          </a:solidFill>
        </p:spPr>
        <p:txBody>
          <a:bodyPr wrap="square" rtlCol="0">
            <a:spAutoFit/>
          </a:bodyPr>
          <a:lstStyle/>
          <a:p>
            <a:pPr algn="ctr"/>
            <a:r>
              <a:rPr lang="en-GB" sz="1600" b="1" dirty="0">
                <a:solidFill>
                  <a:schemeClr val="bg1"/>
                </a:solidFill>
              </a:rPr>
              <a:t>Adolf Hitler</a:t>
            </a:r>
          </a:p>
        </p:txBody>
      </p:sp>
      <p:pic>
        <p:nvPicPr>
          <p:cNvPr id="21" name="Picture 22" descr="Adolf Hitler">
            <a:extLst>
              <a:ext uri="{FF2B5EF4-FFF2-40B4-BE49-F238E27FC236}">
                <a16:creationId xmlns:a16="http://schemas.microsoft.com/office/drawing/2014/main" id="{D7B699D2-47BE-4A54-9689-8587590B8C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421" t="546" r="-3483" b="5935"/>
          <a:stretch/>
        </p:blipFill>
        <p:spPr bwMode="auto">
          <a:xfrm>
            <a:off x="7787281" y="3685714"/>
            <a:ext cx="2052176" cy="297494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0FC0BEA-99AE-42B2-A6F0-AE0EA28EF1DE}"/>
              </a:ext>
            </a:extLst>
          </p:cNvPr>
          <p:cNvSpPr txBox="1"/>
          <p:nvPr/>
        </p:nvSpPr>
        <p:spPr>
          <a:xfrm>
            <a:off x="7787281" y="6322106"/>
            <a:ext cx="1554623" cy="338554"/>
          </a:xfrm>
          <a:prstGeom prst="rect">
            <a:avLst/>
          </a:prstGeom>
          <a:solidFill>
            <a:schemeClr val="tx1"/>
          </a:solidFill>
        </p:spPr>
        <p:txBody>
          <a:bodyPr wrap="square" rtlCol="0">
            <a:spAutoFit/>
          </a:bodyPr>
          <a:lstStyle/>
          <a:p>
            <a:pPr algn="ctr"/>
            <a:r>
              <a:rPr lang="en-GB" sz="1600" b="1" dirty="0">
                <a:solidFill>
                  <a:schemeClr val="bg1"/>
                </a:solidFill>
              </a:rPr>
              <a:t>Kim Jong Un</a:t>
            </a:r>
          </a:p>
        </p:txBody>
      </p:sp>
    </p:spTree>
    <p:extLst>
      <p:ext uri="{BB962C8B-B14F-4D97-AF65-F5344CB8AC3E}">
        <p14:creationId xmlns:p14="http://schemas.microsoft.com/office/powerpoint/2010/main" val="2240034702"/>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E55111A-0680-48C0-A0E4-A06B14323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4924F2EC-AC99-4A9E-A287-FA0795BAB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484639" y="115727"/>
            <a:ext cx="4854676" cy="1325563"/>
          </a:xfrm>
        </p:spPr>
        <p:txBody>
          <a:bodyPr vert="horz" lIns="91440" tIns="45720" rIns="91440" bIns="45720" rtlCol="0" anchor="ctr">
            <a:normAutofit/>
          </a:bodyPr>
          <a:lstStyle/>
          <a:p>
            <a:pPr algn="ctr"/>
            <a:r>
              <a:rPr lang="en-US" b="1" dirty="0"/>
              <a:t>Joseph Stalin</a:t>
            </a:r>
          </a:p>
        </p:txBody>
      </p:sp>
      <p:sp>
        <p:nvSpPr>
          <p:cNvPr id="4" name="TextBox 3">
            <a:extLst>
              <a:ext uri="{FF2B5EF4-FFF2-40B4-BE49-F238E27FC236}">
                <a16:creationId xmlns:a16="http://schemas.microsoft.com/office/drawing/2014/main" id="{B85333F3-502C-4603-A03A-22B6925DB2CA}"/>
              </a:ext>
            </a:extLst>
          </p:cNvPr>
          <p:cNvSpPr txBox="1"/>
          <p:nvPr/>
        </p:nvSpPr>
        <p:spPr>
          <a:xfrm>
            <a:off x="250840" y="1446661"/>
            <a:ext cx="5627914" cy="6226574"/>
          </a:xfrm>
          <a:prstGeom prst="rect">
            <a:avLst/>
          </a:prstGeom>
        </p:spPr>
        <p:txBody>
          <a:bodyPr vert="horz" lIns="91440" tIns="45720" rIns="91440" bIns="45720" rtlCol="0">
            <a:normAutofit fontScale="475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Soviet Union.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1922 / 53. </a:t>
            </a:r>
          </a:p>
          <a:p>
            <a:pPr defTabSz="914400" rtl="1">
              <a:lnSpc>
                <a:spcPct val="120000"/>
              </a:lnSpc>
              <a:spcBef>
                <a:spcPts val="600"/>
              </a:spcBef>
            </a:pP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Gulags and purges.</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Cult of personality and Fear and Terror.</a:t>
            </a:r>
          </a:p>
          <a:p>
            <a:pPr defTabSz="914400" rtl="1">
              <a:lnSpc>
                <a:spcPct val="120000"/>
              </a:lnSpc>
              <a:spcBef>
                <a:spcPts val="600"/>
              </a:spcBef>
            </a:pP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economic policies and lack of loyalty. </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sp>
        <p:nvSpPr>
          <p:cNvPr id="194" name="Rounded Rectangle 15">
            <a:extLst>
              <a:ext uri="{FF2B5EF4-FFF2-40B4-BE49-F238E27FC236}">
                <a16:creationId xmlns:a16="http://schemas.microsoft.com/office/drawing/2014/main" id="{9A5D5A91-4E03-4F27-A398-F3B63F929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20" y="484632"/>
            <a:ext cx="2685229" cy="351888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6DE84D5-7432-44EC-B66F-D5AC6F9BE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67230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59B817C-BA4D-4D55-B286-6D96C565B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80"/>
            <a:ext cx="2713700" cy="219197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7">
            <a:extLst>
              <a:ext uri="{FF2B5EF4-FFF2-40B4-BE49-F238E27FC236}">
                <a16:creationId xmlns:a16="http://schemas.microsoft.com/office/drawing/2014/main" id="{297F5417-97D2-40E1-B666-2FCF279E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913" y="3336324"/>
            <a:ext cx="2244448" cy="3020025"/>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ircle Blue Play 1 Pressed Icon - Vista Play Stop Pause Icons ...">
            <a:extLst>
              <a:ext uri="{FF2B5EF4-FFF2-40B4-BE49-F238E27FC236}">
                <a16:creationId xmlns:a16="http://schemas.microsoft.com/office/drawing/2014/main" id="{B71C711E-3689-4D6E-900E-472302D94411}"/>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366555" y="115727"/>
            <a:ext cx="1552435" cy="15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descr="The empathy of Joseph Stalin - UnHerd">
            <a:extLst>
              <a:ext uri="{FF2B5EF4-FFF2-40B4-BE49-F238E27FC236}">
                <a16:creationId xmlns:a16="http://schemas.microsoft.com/office/drawing/2014/main" id="{0F76548F-7A91-4019-AC49-7C684B836F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30" t="-1687" r="20898" b="1687"/>
          <a:stretch/>
        </p:blipFill>
        <p:spPr bwMode="auto">
          <a:xfrm>
            <a:off x="6096000" y="-151918"/>
            <a:ext cx="6231038" cy="7009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cplanning.org/kiosk/images/stories/buttons/back_button.png">
            <a:hlinkClick r:id="rId5" action="ppaction://hlinksldjump"/>
            <a:extLst>
              <a:ext uri="{FF2B5EF4-FFF2-40B4-BE49-F238E27FC236}">
                <a16:creationId xmlns:a16="http://schemas.microsoft.com/office/drawing/2014/main" id="{3F3D67CB-EBDE-4CB2-8C7D-051F1822E8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661508" y="5322407"/>
            <a:ext cx="2367866" cy="14279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ircle Blue Play 1 Pressed Icon - Vista Play Stop Pause Icons ...">
            <a:hlinkClick r:id="rId8"/>
            <a:extLst>
              <a:ext uri="{FF2B5EF4-FFF2-40B4-BE49-F238E27FC236}">
                <a16:creationId xmlns:a16="http://schemas.microsoft.com/office/drawing/2014/main" id="{EAA175D4-60D9-4037-AE57-D2C48F8B1BBB}"/>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243457" y="268127"/>
            <a:ext cx="1827933" cy="182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14764235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AC8525-31F8-40AA-B53F-7F06E65F29BF}"/>
              </a:ext>
            </a:extLst>
          </p:cNvPr>
          <p:cNvSpPr>
            <a:spLocks noGrp="1"/>
          </p:cNvSpPr>
          <p:nvPr>
            <p:ph type="title"/>
          </p:nvPr>
        </p:nvSpPr>
        <p:spPr>
          <a:xfrm>
            <a:off x="5836595" y="89323"/>
            <a:ext cx="6117527" cy="1325563"/>
          </a:xfrm>
        </p:spPr>
        <p:txBody>
          <a:bodyPr vert="horz" lIns="91440" tIns="45720" rIns="91440" bIns="45720" rtlCol="0" anchor="ctr">
            <a:normAutofit/>
          </a:bodyPr>
          <a:lstStyle/>
          <a:p>
            <a:pPr algn="ctr"/>
            <a:r>
              <a:rPr lang="en-US" b="1" dirty="0"/>
              <a:t>Colonel Gaddafi </a:t>
            </a:r>
          </a:p>
        </p:txBody>
      </p:sp>
      <p:pic>
        <p:nvPicPr>
          <p:cNvPr id="3074" name="Picture 2" descr="Gaddafi Calls from Libya to Taunt Rebels, NATO - Novinite.com - Sofia News  Agency">
            <a:extLst>
              <a:ext uri="{FF2B5EF4-FFF2-40B4-BE49-F238E27FC236}">
                <a16:creationId xmlns:a16="http://schemas.microsoft.com/office/drawing/2014/main" id="{7B4D3072-BCAF-4D1B-9994-08EFCC017C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65" r="5958"/>
          <a:stretch/>
        </p:blipFill>
        <p:spPr bwMode="auto">
          <a:xfrm>
            <a:off x="-1" y="0"/>
            <a:ext cx="562078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B4F5AC-595D-4A12-993B-E183DFE1B69E}"/>
              </a:ext>
            </a:extLst>
          </p:cNvPr>
          <p:cNvSpPr txBox="1"/>
          <p:nvPr/>
        </p:nvSpPr>
        <p:spPr>
          <a:xfrm>
            <a:off x="5966296" y="1414886"/>
            <a:ext cx="5858123" cy="6226574"/>
          </a:xfrm>
          <a:prstGeom prst="rect">
            <a:avLst/>
          </a:prstGeom>
        </p:spPr>
        <p:txBody>
          <a:bodyPr vert="horz" lIns="91440" tIns="45720" rIns="91440" bIns="45720" rtlCol="0">
            <a:normAutofit fontScale="400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Libya</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1969 to 2011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Funding anti –American terrorist groups.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Cult of personality, creation of a police state.</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Squandering of vast oil reserves, corruption and neglect of many groups in society.</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5" name="Picture 2" descr="Circle Blue Play 1 Pressed Icon - Vista Play Stop Pause Icons ...">
            <a:hlinkClick r:id="rId3"/>
            <a:extLst>
              <a:ext uri="{FF2B5EF4-FFF2-40B4-BE49-F238E27FC236}">
                <a16:creationId xmlns:a16="http://schemas.microsoft.com/office/drawing/2014/main" id="{64E8BE20-0CDA-45D4-AED0-5F9E84F4E3B8}"/>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273628" y="4415584"/>
            <a:ext cx="1827933" cy="182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2" descr="http://www.dcplanning.org/kiosk/images/stories/buttons/back_button.png">
            <a:hlinkClick r:id="rId5" action="ppaction://hlinksldjump"/>
            <a:extLst>
              <a:ext uri="{FF2B5EF4-FFF2-40B4-BE49-F238E27FC236}">
                <a16:creationId xmlns:a16="http://schemas.microsoft.com/office/drawing/2014/main" id="{EB205CD4-F664-447F-A071-F2EB5A230BB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3728134" y="206121"/>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59936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E55111A-0680-48C0-A0E4-A06B14323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4924F2EC-AC99-4A9E-A287-FA0795BAB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497443" y="0"/>
            <a:ext cx="4854676" cy="1126225"/>
          </a:xfrm>
        </p:spPr>
        <p:txBody>
          <a:bodyPr vert="horz" lIns="91440" tIns="45720" rIns="91440" bIns="45720" rtlCol="0" anchor="ctr">
            <a:normAutofit/>
          </a:bodyPr>
          <a:lstStyle/>
          <a:p>
            <a:pPr algn="ctr"/>
            <a:r>
              <a:rPr lang="en-US" b="1" dirty="0"/>
              <a:t>Idi Amin</a:t>
            </a:r>
          </a:p>
        </p:txBody>
      </p:sp>
      <p:sp>
        <p:nvSpPr>
          <p:cNvPr id="4" name="TextBox 3">
            <a:extLst>
              <a:ext uri="{FF2B5EF4-FFF2-40B4-BE49-F238E27FC236}">
                <a16:creationId xmlns:a16="http://schemas.microsoft.com/office/drawing/2014/main" id="{B85333F3-502C-4603-A03A-22B6925DB2CA}"/>
              </a:ext>
            </a:extLst>
          </p:cNvPr>
          <p:cNvSpPr txBox="1"/>
          <p:nvPr/>
        </p:nvSpPr>
        <p:spPr>
          <a:xfrm>
            <a:off x="220202" y="1086660"/>
            <a:ext cx="6002588" cy="6857999"/>
          </a:xfrm>
          <a:prstGeom prst="rect">
            <a:avLst/>
          </a:prstGeom>
        </p:spPr>
        <p:txBody>
          <a:bodyPr vert="horz" lIns="91440" tIns="45720" rIns="91440" bIns="45720" rtlCol="0">
            <a:normAutofit fontScale="475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Uganda.</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1971 to 1979.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Murder of 300 000 and named the ‘Butcher of Uganda.’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Fear and terror,</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nationalist propaganda.</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unpredictable character, military failures. </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sp>
        <p:nvSpPr>
          <p:cNvPr id="194" name="Rounded Rectangle 15">
            <a:extLst>
              <a:ext uri="{FF2B5EF4-FFF2-40B4-BE49-F238E27FC236}">
                <a16:creationId xmlns:a16="http://schemas.microsoft.com/office/drawing/2014/main" id="{9A5D5A91-4E03-4F27-A398-F3B63F929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20" y="484632"/>
            <a:ext cx="2685229" cy="351888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6DE84D5-7432-44EC-B66F-D5AC6F9BE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67230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59B817C-BA4D-4D55-B286-6D96C565B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80"/>
            <a:ext cx="2713700" cy="219197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7">
            <a:extLst>
              <a:ext uri="{FF2B5EF4-FFF2-40B4-BE49-F238E27FC236}">
                <a16:creationId xmlns:a16="http://schemas.microsoft.com/office/drawing/2014/main" id="{297F5417-97D2-40E1-B666-2FCF279E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913" y="3336324"/>
            <a:ext cx="2244448" cy="3020025"/>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ircle Blue Play 1 Pressed Icon - Vista Play Stop Pause Icons ...">
            <a:extLst>
              <a:ext uri="{FF2B5EF4-FFF2-40B4-BE49-F238E27FC236}">
                <a16:creationId xmlns:a16="http://schemas.microsoft.com/office/drawing/2014/main" id="{B71C711E-3689-4D6E-900E-472302D94411}"/>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366555" y="115727"/>
            <a:ext cx="1552435" cy="15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2" descr="Circle Blue Play 1 Pressed Icon - Vista Play Stop Pause Icons ...">
            <a:extLst>
              <a:ext uri="{FF2B5EF4-FFF2-40B4-BE49-F238E27FC236}">
                <a16:creationId xmlns:a16="http://schemas.microsoft.com/office/drawing/2014/main" id="{EAA175D4-60D9-4037-AE57-D2C48F8B1BBB}"/>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518955" y="268127"/>
            <a:ext cx="1552435" cy="15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12" descr="Idi Amin | History Wiki | Fandom">
            <a:extLst>
              <a:ext uri="{FF2B5EF4-FFF2-40B4-BE49-F238E27FC236}">
                <a16:creationId xmlns:a16="http://schemas.microsoft.com/office/drawing/2014/main" id="{DC94669A-2D11-4743-8DF0-E7B5859DCA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0" r="6659" b="16049"/>
          <a:stretch/>
        </p:blipFill>
        <p:spPr bwMode="auto">
          <a:xfrm>
            <a:off x="6096000" y="0"/>
            <a:ext cx="62352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ircle Blue Play 1 Pressed Icon - Vista Play Stop Pause Icons ...">
            <a:hlinkClick r:id="rId5"/>
            <a:extLst>
              <a:ext uri="{FF2B5EF4-FFF2-40B4-BE49-F238E27FC236}">
                <a16:creationId xmlns:a16="http://schemas.microsoft.com/office/drawing/2014/main" id="{4F6EFCE4-12D5-4C82-A960-7D81EDCF1EB8}"/>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728527" y="3740659"/>
            <a:ext cx="2016780" cy="201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2" descr="http://www.dcplanning.org/kiosk/images/stories/buttons/back_button.png">
            <a:hlinkClick r:id="rId6" action="ppaction://hlinksldjump"/>
            <a:extLst>
              <a:ext uri="{FF2B5EF4-FFF2-40B4-BE49-F238E27FC236}">
                <a16:creationId xmlns:a16="http://schemas.microsoft.com/office/drawing/2014/main" id="{961BA4B2-FB72-4639-BC43-16711C46E01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463474" y="1254766"/>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4417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AC8525-31F8-40AA-B53F-7F06E65F29BF}"/>
              </a:ext>
            </a:extLst>
          </p:cNvPr>
          <p:cNvSpPr>
            <a:spLocks noGrp="1"/>
          </p:cNvSpPr>
          <p:nvPr>
            <p:ph type="title"/>
          </p:nvPr>
        </p:nvSpPr>
        <p:spPr>
          <a:xfrm>
            <a:off x="5788414" y="-108857"/>
            <a:ext cx="6117527" cy="1325563"/>
          </a:xfrm>
        </p:spPr>
        <p:txBody>
          <a:bodyPr vert="horz" lIns="91440" tIns="45720" rIns="91440" bIns="45720" rtlCol="0" anchor="ctr">
            <a:normAutofit/>
          </a:bodyPr>
          <a:lstStyle/>
          <a:p>
            <a:pPr algn="ctr"/>
            <a:r>
              <a:rPr lang="en-US" b="1" dirty="0"/>
              <a:t>Vladimir Putin</a:t>
            </a:r>
          </a:p>
        </p:txBody>
      </p:sp>
      <p:sp>
        <p:nvSpPr>
          <p:cNvPr id="6" name="TextBox 5">
            <a:extLst>
              <a:ext uri="{FF2B5EF4-FFF2-40B4-BE49-F238E27FC236}">
                <a16:creationId xmlns:a16="http://schemas.microsoft.com/office/drawing/2014/main" id="{6EB4F5AC-595D-4A12-993B-E183DFE1B69E}"/>
              </a:ext>
            </a:extLst>
          </p:cNvPr>
          <p:cNvSpPr txBox="1"/>
          <p:nvPr/>
        </p:nvSpPr>
        <p:spPr>
          <a:xfrm>
            <a:off x="5788414" y="1216706"/>
            <a:ext cx="6213890" cy="6727884"/>
          </a:xfrm>
          <a:prstGeom prst="rect">
            <a:avLst/>
          </a:prstGeom>
        </p:spPr>
        <p:txBody>
          <a:bodyPr vert="horz" lIns="91440" tIns="45720" rIns="91440" bIns="45720" rtlCol="0">
            <a:normAutofit fontScale="475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Russia</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2012 to present.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Challenging the USA / NATO invading Ukraine.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Control of state media, personal wealth,  and </a:t>
            </a:r>
            <a:r>
              <a:rPr lang="en-US" sz="5900" dirty="0" err="1">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destabilising</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the West</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Paranoia, costly invasions. </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4098" name="Picture 2" descr="The Intellectual Catastrophe of Vladimir Putin's Philosophy of Nationalism">
            <a:extLst>
              <a:ext uri="{FF2B5EF4-FFF2-40B4-BE49-F238E27FC236}">
                <a16:creationId xmlns:a16="http://schemas.microsoft.com/office/drawing/2014/main" id="{6E010E72-14D8-4C0E-A26A-007007E8F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39" r="25106"/>
          <a:stretch/>
        </p:blipFill>
        <p:spPr bwMode="auto">
          <a:xfrm>
            <a:off x="0" y="0"/>
            <a:ext cx="5447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ircle Blue Play 1 Pressed Icon - Vista Play Stop Pause Icons ...">
            <a:hlinkClick r:id="rId3"/>
            <a:extLst>
              <a:ext uri="{FF2B5EF4-FFF2-40B4-BE49-F238E27FC236}">
                <a16:creationId xmlns:a16="http://schemas.microsoft.com/office/drawing/2014/main" id="{A32D8ECE-78BF-4DC5-B6F1-93DC8F93BF58}"/>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658713" y="4747018"/>
            <a:ext cx="1827933" cy="182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2" descr="http://www.dcplanning.org/kiosk/images/stories/buttons/back_button.png">
            <a:hlinkClick r:id="rId5" action="ppaction://hlinksldjump"/>
            <a:extLst>
              <a:ext uri="{FF2B5EF4-FFF2-40B4-BE49-F238E27FC236}">
                <a16:creationId xmlns:a16="http://schemas.microsoft.com/office/drawing/2014/main" id="{DE67709D-2A12-40E6-93ED-CD706D42CFD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3571451" y="140807"/>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2008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414501" y="145805"/>
            <a:ext cx="10090215" cy="1308295"/>
          </a:xfrm>
        </p:spPr>
        <p:txBody>
          <a:bodyPr>
            <a:normAutofit/>
          </a:bodyPr>
          <a:lstStyle/>
          <a:p>
            <a:r>
              <a:rPr lang="en-GB" sz="6000" b="1" dirty="0"/>
              <a:t>Navigation </a:t>
            </a:r>
            <a:r>
              <a:rPr lang="en-GB" sz="6000" dirty="0"/>
              <a:t>…</a:t>
            </a:r>
          </a:p>
        </p:txBody>
      </p:sp>
      <p:sp>
        <p:nvSpPr>
          <p:cNvPr id="4" name="TextBox 3">
            <a:extLst>
              <a:ext uri="{FF2B5EF4-FFF2-40B4-BE49-F238E27FC236}">
                <a16:creationId xmlns:a16="http://schemas.microsoft.com/office/drawing/2014/main" id="{B85333F3-502C-4603-A03A-22B6925DB2CA}"/>
              </a:ext>
            </a:extLst>
          </p:cNvPr>
          <p:cNvSpPr txBox="1"/>
          <p:nvPr/>
        </p:nvSpPr>
        <p:spPr>
          <a:xfrm>
            <a:off x="423185" y="1667195"/>
            <a:ext cx="8595360" cy="630942"/>
          </a:xfrm>
          <a:prstGeom prst="rect">
            <a:avLst/>
          </a:prstGeom>
          <a:noFill/>
        </p:spPr>
        <p:txBody>
          <a:bodyPr wrap="square" rtlCol="0">
            <a:spAutoFit/>
          </a:bodyPr>
          <a:lstStyle/>
          <a:p>
            <a:pPr>
              <a:spcBef>
                <a:spcPts val="600"/>
              </a:spcBef>
            </a:pPr>
            <a:r>
              <a:rPr lang="en-GB" sz="3500" b="1" dirty="0">
                <a:solidFill>
                  <a:srgbClr val="00B0F0"/>
                </a:solidFill>
              </a:rPr>
              <a:t>-</a:t>
            </a:r>
            <a:r>
              <a:rPr lang="en-GB" sz="3500" dirty="0"/>
              <a:t> Return to main menu  ...</a:t>
            </a:r>
          </a:p>
        </p:txBody>
      </p:sp>
      <p:pic>
        <p:nvPicPr>
          <p:cNvPr id="10" name="Picture 2" descr="http://www.dcplanning.org/kiosk/images/stories/buttons/back_button.png">
            <a:hlinkClick r:id="rId2" action="ppaction://hlinksldjump"/>
            <a:extLst>
              <a:ext uri="{FF2B5EF4-FFF2-40B4-BE49-F238E27FC236}">
                <a16:creationId xmlns:a16="http://schemas.microsoft.com/office/drawing/2014/main" id="{540D6CB2-CFF2-45CC-A3C9-D64B29B09B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09733" y="2479999"/>
            <a:ext cx="1218741" cy="7349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B8DCCC-CC23-45DA-B8D4-BCFAAC207A0A}"/>
              </a:ext>
            </a:extLst>
          </p:cNvPr>
          <p:cNvSpPr txBox="1"/>
          <p:nvPr/>
        </p:nvSpPr>
        <p:spPr>
          <a:xfrm>
            <a:off x="423185" y="4622065"/>
            <a:ext cx="8595360" cy="630942"/>
          </a:xfrm>
          <a:prstGeom prst="rect">
            <a:avLst/>
          </a:prstGeom>
          <a:noFill/>
        </p:spPr>
        <p:txBody>
          <a:bodyPr wrap="square" rtlCol="0">
            <a:spAutoFit/>
          </a:bodyPr>
          <a:lstStyle/>
          <a:p>
            <a:pPr>
              <a:spcBef>
                <a:spcPts val="600"/>
              </a:spcBef>
            </a:pPr>
            <a:r>
              <a:rPr lang="en-GB" sz="3500" b="1" dirty="0">
                <a:solidFill>
                  <a:srgbClr val="00B0F0"/>
                </a:solidFill>
              </a:rPr>
              <a:t>-</a:t>
            </a:r>
            <a:r>
              <a:rPr lang="en-GB" sz="3500" dirty="0"/>
              <a:t> Click for supporting PDF ...</a:t>
            </a:r>
          </a:p>
        </p:txBody>
      </p:sp>
      <p:sp>
        <p:nvSpPr>
          <p:cNvPr id="7" name="TextBox 6">
            <a:extLst>
              <a:ext uri="{FF2B5EF4-FFF2-40B4-BE49-F238E27FC236}">
                <a16:creationId xmlns:a16="http://schemas.microsoft.com/office/drawing/2014/main" id="{5D052968-5991-4467-8B0E-2DC234C9DB83}"/>
              </a:ext>
            </a:extLst>
          </p:cNvPr>
          <p:cNvSpPr txBox="1"/>
          <p:nvPr/>
        </p:nvSpPr>
        <p:spPr>
          <a:xfrm>
            <a:off x="423185" y="2572055"/>
            <a:ext cx="5596615" cy="630942"/>
          </a:xfrm>
          <a:prstGeom prst="rect">
            <a:avLst/>
          </a:prstGeom>
          <a:noFill/>
        </p:spPr>
        <p:txBody>
          <a:bodyPr wrap="square" rtlCol="0">
            <a:spAutoFit/>
          </a:bodyPr>
          <a:lstStyle/>
          <a:p>
            <a:pPr>
              <a:spcBef>
                <a:spcPts val="600"/>
              </a:spcBef>
            </a:pPr>
            <a:r>
              <a:rPr lang="en-GB" sz="3500" b="1" dirty="0">
                <a:solidFill>
                  <a:srgbClr val="00B0F0"/>
                </a:solidFill>
              </a:rPr>
              <a:t>-</a:t>
            </a:r>
            <a:r>
              <a:rPr lang="en-GB" sz="3500" dirty="0"/>
              <a:t> Go back to previous page ...</a:t>
            </a:r>
          </a:p>
        </p:txBody>
      </p:sp>
      <p:sp>
        <p:nvSpPr>
          <p:cNvPr id="8" name="TextBox 7">
            <a:extLst>
              <a:ext uri="{FF2B5EF4-FFF2-40B4-BE49-F238E27FC236}">
                <a16:creationId xmlns:a16="http://schemas.microsoft.com/office/drawing/2014/main" id="{3A92603A-9743-42EF-BDEC-F161AB2CFE78}"/>
              </a:ext>
            </a:extLst>
          </p:cNvPr>
          <p:cNvSpPr txBox="1"/>
          <p:nvPr/>
        </p:nvSpPr>
        <p:spPr>
          <a:xfrm>
            <a:off x="423185" y="3597060"/>
            <a:ext cx="8595360" cy="630942"/>
          </a:xfrm>
          <a:prstGeom prst="rect">
            <a:avLst/>
          </a:prstGeom>
          <a:noFill/>
        </p:spPr>
        <p:txBody>
          <a:bodyPr wrap="square" rtlCol="0">
            <a:spAutoFit/>
          </a:bodyPr>
          <a:lstStyle/>
          <a:p>
            <a:pPr>
              <a:spcBef>
                <a:spcPts val="600"/>
              </a:spcBef>
            </a:pPr>
            <a:r>
              <a:rPr lang="en-GB" sz="3500" b="1" dirty="0">
                <a:solidFill>
                  <a:srgbClr val="00B0F0"/>
                </a:solidFill>
              </a:rPr>
              <a:t>-</a:t>
            </a:r>
            <a:r>
              <a:rPr lang="en-GB" sz="3500" dirty="0"/>
              <a:t> Go to next page ...</a:t>
            </a:r>
          </a:p>
        </p:txBody>
      </p:sp>
      <p:pic>
        <p:nvPicPr>
          <p:cNvPr id="9" name="Picture 16" descr="Image result for home button no background">
            <a:hlinkClick r:id="rId5" action="ppaction://hlinksldjump"/>
            <a:extLst>
              <a:ext uri="{FF2B5EF4-FFF2-40B4-BE49-F238E27FC236}">
                <a16:creationId xmlns:a16="http://schemas.microsoft.com/office/drawing/2014/main" id="{73620A4A-5F7E-4CEC-BEF6-D3673DB77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5" y="1353317"/>
            <a:ext cx="874913" cy="895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ext Button Icon PNG Transparent Background, Free Download #21070 -  FreeIconsPNG">
            <a:extLst>
              <a:ext uri="{FF2B5EF4-FFF2-40B4-BE49-F238E27FC236}">
                <a16:creationId xmlns:a16="http://schemas.microsoft.com/office/drawing/2014/main" id="{A828F7FD-9AED-4297-B056-46DBE37F5C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511" y="3396827"/>
            <a:ext cx="734966" cy="73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7" name="Picture 3">
            <a:hlinkClick r:id="rId8"/>
            <a:extLst>
              <a:ext uri="{FF2B5EF4-FFF2-40B4-BE49-F238E27FC236}">
                <a16:creationId xmlns:a16="http://schemas.microsoft.com/office/drawing/2014/main" id="{6CA7DA15-2721-46E2-B7F9-32AF448D19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8715" y="4428235"/>
            <a:ext cx="857762" cy="8506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descr="Next Button Icon PNG Transparent Background, Free Download #21070 -  FreeIconsPNG">
            <a:hlinkClick r:id="" action="ppaction://hlinkshowjump?jump=nextslide"/>
            <a:extLst>
              <a:ext uri="{FF2B5EF4-FFF2-40B4-BE49-F238E27FC236}">
                <a16:creationId xmlns:a16="http://schemas.microsoft.com/office/drawing/2014/main" id="{737F85A0-68B0-4468-8B1A-78DB438E87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4716" y="327667"/>
            <a:ext cx="1210362" cy="12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2" descr="Circle Blue Play 1 Pressed Icon - Vista Play Stop Pause Icons ...">
            <a:extLst>
              <a:ext uri="{FF2B5EF4-FFF2-40B4-BE49-F238E27FC236}">
                <a16:creationId xmlns:a16="http://schemas.microsoft.com/office/drawing/2014/main" id="{556B8C6F-BFD7-4613-8B6C-65BE73309119}"/>
              </a:ext>
            </a:extLst>
          </p:cNvPr>
          <p:cNvPicPr>
            <a:picLocks noChangeAspect="1" noChangeArrowheads="1"/>
          </p:cNvPicPr>
          <p:nvPr/>
        </p:nvPicPr>
        <p:blipFill>
          <a:blip r:embed="rId10">
            <a:lum bright="-20000" contrast="40000"/>
            <a:extLst>
              <a:ext uri="{28A0092B-C50C-407E-A947-70E740481C1C}">
                <a14:useLocalDpi xmlns:a14="http://schemas.microsoft.com/office/drawing/2010/main" val="0"/>
              </a:ext>
            </a:extLst>
          </a:blip>
          <a:srcRect/>
          <a:stretch>
            <a:fillRect/>
          </a:stretch>
        </p:blipFill>
        <p:spPr bwMode="auto">
          <a:xfrm>
            <a:off x="6432264" y="5543038"/>
            <a:ext cx="857762" cy="8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TextBox 12">
            <a:extLst>
              <a:ext uri="{FF2B5EF4-FFF2-40B4-BE49-F238E27FC236}">
                <a16:creationId xmlns:a16="http://schemas.microsoft.com/office/drawing/2014/main" id="{E50E4D19-6912-4CD0-A95C-97509A6DCE52}"/>
              </a:ext>
            </a:extLst>
          </p:cNvPr>
          <p:cNvSpPr txBox="1"/>
          <p:nvPr/>
        </p:nvSpPr>
        <p:spPr>
          <a:xfrm>
            <a:off x="420462" y="5620291"/>
            <a:ext cx="5852922" cy="630942"/>
          </a:xfrm>
          <a:prstGeom prst="rect">
            <a:avLst/>
          </a:prstGeom>
          <a:noFill/>
        </p:spPr>
        <p:txBody>
          <a:bodyPr wrap="square" rtlCol="0">
            <a:spAutoFit/>
          </a:bodyPr>
          <a:lstStyle/>
          <a:p>
            <a:pPr>
              <a:spcBef>
                <a:spcPts val="600"/>
              </a:spcBef>
            </a:pPr>
            <a:r>
              <a:rPr lang="en-GB" sz="3500" b="1" dirty="0">
                <a:solidFill>
                  <a:srgbClr val="00B0F0"/>
                </a:solidFill>
              </a:rPr>
              <a:t>-</a:t>
            </a:r>
            <a:r>
              <a:rPr lang="en-GB" sz="3500" dirty="0"/>
              <a:t> Click for embedded videos …</a:t>
            </a:r>
          </a:p>
        </p:txBody>
      </p:sp>
    </p:spTree>
    <p:extLst>
      <p:ext uri="{BB962C8B-B14F-4D97-AF65-F5344CB8AC3E}">
        <p14:creationId xmlns:p14="http://schemas.microsoft.com/office/powerpoint/2010/main" val="76737751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E55111A-0680-48C0-A0E4-A06B14323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4924F2EC-AC99-4A9E-A287-FA0795BAB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85679" y="0"/>
            <a:ext cx="5580738" cy="1325563"/>
          </a:xfrm>
        </p:spPr>
        <p:txBody>
          <a:bodyPr vert="horz" lIns="91440" tIns="45720" rIns="91440" bIns="45720" rtlCol="0" anchor="ctr">
            <a:normAutofit/>
          </a:bodyPr>
          <a:lstStyle/>
          <a:p>
            <a:pPr algn="ctr"/>
            <a:r>
              <a:rPr lang="en-US" b="1" dirty="0"/>
              <a:t>Fidel Castro</a:t>
            </a:r>
          </a:p>
        </p:txBody>
      </p:sp>
      <p:sp>
        <p:nvSpPr>
          <p:cNvPr id="4" name="TextBox 3">
            <a:extLst>
              <a:ext uri="{FF2B5EF4-FFF2-40B4-BE49-F238E27FC236}">
                <a16:creationId xmlns:a16="http://schemas.microsoft.com/office/drawing/2014/main" id="{B85333F3-502C-4603-A03A-22B6925DB2CA}"/>
              </a:ext>
            </a:extLst>
          </p:cNvPr>
          <p:cNvSpPr txBox="1"/>
          <p:nvPr/>
        </p:nvSpPr>
        <p:spPr>
          <a:xfrm>
            <a:off x="338503" y="1325563"/>
            <a:ext cx="5627914" cy="6226574"/>
          </a:xfrm>
          <a:prstGeom prst="rect">
            <a:avLst/>
          </a:prstGeom>
        </p:spPr>
        <p:txBody>
          <a:bodyPr vert="horz" lIns="91440" tIns="45720" rIns="91440" bIns="45720" rtlCol="0">
            <a:normAutofit fontScale="400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Cuba</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1959 to 2008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Siding with the Soviet Union against the USA during the Cold War.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Social support / reforms, creation of a one party state and elimination of opposition. </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Weaknesses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Economic policies and</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growth of industry. </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sp>
        <p:nvSpPr>
          <p:cNvPr id="194" name="Rounded Rectangle 15">
            <a:extLst>
              <a:ext uri="{FF2B5EF4-FFF2-40B4-BE49-F238E27FC236}">
                <a16:creationId xmlns:a16="http://schemas.microsoft.com/office/drawing/2014/main" id="{9A5D5A91-4E03-4F27-A398-F3B63F929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20" y="484632"/>
            <a:ext cx="2685229" cy="351888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6DE84D5-7432-44EC-B66F-D5AC6F9BE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67230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59B817C-BA4D-4D55-B286-6D96C565B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80"/>
            <a:ext cx="2713700" cy="219197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7">
            <a:extLst>
              <a:ext uri="{FF2B5EF4-FFF2-40B4-BE49-F238E27FC236}">
                <a16:creationId xmlns:a16="http://schemas.microsoft.com/office/drawing/2014/main" id="{297F5417-97D2-40E1-B666-2FCF279E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913" y="3336324"/>
            <a:ext cx="2244448" cy="3020025"/>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ircle Blue Play 1 Pressed Icon - Vista Play Stop Pause Icons ...">
            <a:extLst>
              <a:ext uri="{FF2B5EF4-FFF2-40B4-BE49-F238E27FC236}">
                <a16:creationId xmlns:a16="http://schemas.microsoft.com/office/drawing/2014/main" id="{B71C711E-3689-4D6E-900E-472302D94411}"/>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366555" y="115727"/>
            <a:ext cx="1552435" cy="15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6" descr="Former Cuban Leader Fidel Castro Dies at 90 | TIME">
            <a:extLst>
              <a:ext uri="{FF2B5EF4-FFF2-40B4-BE49-F238E27FC236}">
                <a16:creationId xmlns:a16="http://schemas.microsoft.com/office/drawing/2014/main" id="{0306B61A-3843-4528-B5BD-C2BB3A5FB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35" t="4418" r="9155" b="25078"/>
          <a:stretch/>
        </p:blipFill>
        <p:spPr bwMode="auto">
          <a:xfrm>
            <a:off x="6096000" y="0"/>
            <a:ext cx="6096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ircle Blue Play 1 Pressed Icon - Vista Play Stop Pause Icons ...">
            <a:hlinkClick r:id="rId5"/>
            <a:extLst>
              <a:ext uri="{FF2B5EF4-FFF2-40B4-BE49-F238E27FC236}">
                <a16:creationId xmlns:a16="http://schemas.microsoft.com/office/drawing/2014/main" id="{80CF1D9C-571E-437B-9119-0E2639A1278C}"/>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9513178" y="4779241"/>
            <a:ext cx="1827933" cy="182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2" descr="http://www.dcplanning.org/kiosk/images/stories/buttons/back_button.png">
            <a:hlinkClick r:id="" action="ppaction://noaction"/>
            <a:extLst>
              <a:ext uri="{FF2B5EF4-FFF2-40B4-BE49-F238E27FC236}">
                <a16:creationId xmlns:a16="http://schemas.microsoft.com/office/drawing/2014/main" id="{3F3D67CB-EBDE-4CB2-8C7D-051F1822E8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402885" y="5179226"/>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3456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E55111A-0680-48C0-A0E4-A06B14323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4924F2EC-AC99-4A9E-A287-FA0795BAB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542029" y="115727"/>
            <a:ext cx="4854676" cy="1325563"/>
          </a:xfrm>
        </p:spPr>
        <p:txBody>
          <a:bodyPr vert="horz" lIns="91440" tIns="45720" rIns="91440" bIns="45720" rtlCol="0" anchor="ctr">
            <a:normAutofit/>
          </a:bodyPr>
          <a:lstStyle/>
          <a:p>
            <a:pPr algn="ctr"/>
            <a:r>
              <a:rPr lang="en-US" b="1" dirty="0"/>
              <a:t>Adolf Hitler</a:t>
            </a:r>
          </a:p>
        </p:txBody>
      </p:sp>
      <p:sp>
        <p:nvSpPr>
          <p:cNvPr id="4" name="TextBox 3">
            <a:extLst>
              <a:ext uri="{FF2B5EF4-FFF2-40B4-BE49-F238E27FC236}">
                <a16:creationId xmlns:a16="http://schemas.microsoft.com/office/drawing/2014/main" id="{B85333F3-502C-4603-A03A-22B6925DB2CA}"/>
              </a:ext>
            </a:extLst>
          </p:cNvPr>
          <p:cNvSpPr txBox="1"/>
          <p:nvPr/>
        </p:nvSpPr>
        <p:spPr>
          <a:xfrm>
            <a:off x="210271" y="1477285"/>
            <a:ext cx="5518191" cy="6531428"/>
          </a:xfrm>
          <a:prstGeom prst="rect">
            <a:avLst/>
          </a:prstGeom>
        </p:spPr>
        <p:txBody>
          <a:bodyPr vert="horz" lIns="91440" tIns="45720" rIns="91440" bIns="45720" rtlCol="0">
            <a:normAutofit fontScale="55000" lnSpcReduction="20000"/>
          </a:bodyPr>
          <a:lstStyle/>
          <a:p>
            <a:pPr defTabSz="914400">
              <a:lnSpc>
                <a:spcPct val="120000"/>
              </a:lnSpc>
              <a:spcBef>
                <a:spcPts val="600"/>
              </a:spcBef>
            </a:pP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Germany. </a:t>
            </a:r>
            <a:b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1933 to 45. </a:t>
            </a:r>
          </a:p>
          <a:p>
            <a:pPr defTabSz="914400">
              <a:lnSpc>
                <a:spcPct val="120000"/>
              </a:lnSpc>
              <a:spcBef>
                <a:spcPts val="600"/>
              </a:spcBef>
            </a:pPr>
            <a:b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Murder of 6 million Jews.</a:t>
            </a:r>
          </a:p>
          <a:p>
            <a:pPr defTabSz="914400">
              <a:lnSpc>
                <a:spcPct val="120000"/>
              </a:lnSpc>
              <a:spcBef>
                <a:spcPts val="600"/>
              </a:spcBef>
            </a:pPr>
            <a:b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Nation building + creating scapegoats.   </a:t>
            </a:r>
          </a:p>
          <a:p>
            <a:pPr defTabSz="914400">
              <a:lnSpc>
                <a:spcPct val="120000"/>
              </a:lnSpc>
              <a:spcBef>
                <a:spcPts val="600"/>
              </a:spcBef>
            </a:pPr>
            <a:b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48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4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Controlling religion, military failures. </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sp>
        <p:nvSpPr>
          <p:cNvPr id="194" name="Rounded Rectangle 15">
            <a:extLst>
              <a:ext uri="{FF2B5EF4-FFF2-40B4-BE49-F238E27FC236}">
                <a16:creationId xmlns:a16="http://schemas.microsoft.com/office/drawing/2014/main" id="{9A5D5A91-4E03-4F27-A398-F3B63F929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20" y="484632"/>
            <a:ext cx="2685229" cy="351888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6DE84D5-7432-44EC-B66F-D5AC6F9BE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67230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59B817C-BA4D-4D55-B286-6D96C565B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80"/>
            <a:ext cx="2713700" cy="219197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7">
            <a:extLst>
              <a:ext uri="{FF2B5EF4-FFF2-40B4-BE49-F238E27FC236}">
                <a16:creationId xmlns:a16="http://schemas.microsoft.com/office/drawing/2014/main" id="{297F5417-97D2-40E1-B666-2FCF279E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913" y="3336324"/>
            <a:ext cx="2244448" cy="3020025"/>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ircle Blue Play 1 Pressed Icon - Vista Play Stop Pause Icons ...">
            <a:extLst>
              <a:ext uri="{FF2B5EF4-FFF2-40B4-BE49-F238E27FC236}">
                <a16:creationId xmlns:a16="http://schemas.microsoft.com/office/drawing/2014/main" id="{B71C711E-3689-4D6E-900E-472302D94411}"/>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366555" y="115727"/>
            <a:ext cx="1552435" cy="15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22" descr="Adolf Hitler">
            <a:extLst>
              <a:ext uri="{FF2B5EF4-FFF2-40B4-BE49-F238E27FC236}">
                <a16:creationId xmlns:a16="http://schemas.microsoft.com/office/drawing/2014/main" id="{2E117737-1AE4-46C4-904F-C5FB6009AE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1" t="3609" r="574" b="14316"/>
          <a:stretch/>
        </p:blipFill>
        <p:spPr bwMode="auto">
          <a:xfrm>
            <a:off x="6095999" y="-1"/>
            <a:ext cx="612662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ircle Blue Play 1 Pressed Icon - Vista Play Stop Pause Icons ...">
            <a:hlinkClick r:id="rId5"/>
            <a:extLst>
              <a:ext uri="{FF2B5EF4-FFF2-40B4-BE49-F238E27FC236}">
                <a16:creationId xmlns:a16="http://schemas.microsoft.com/office/drawing/2014/main" id="{5C69D88D-B424-442D-99FB-B6BEFA3227AD}"/>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586818" y="4432011"/>
            <a:ext cx="2191970" cy="21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2" descr="http://www.dcplanning.org/kiosk/images/stories/buttons/back_button.png">
            <a:hlinkClick r:id="rId6" action="ppaction://hlinksldjump"/>
            <a:extLst>
              <a:ext uri="{FF2B5EF4-FFF2-40B4-BE49-F238E27FC236}">
                <a16:creationId xmlns:a16="http://schemas.microsoft.com/office/drawing/2014/main" id="{C08BDD91-2A8D-4DCC-9773-679C7F1BE87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4927378" y="1283814"/>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3381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AC8525-31F8-40AA-B53F-7F06E65F29BF}"/>
              </a:ext>
            </a:extLst>
          </p:cNvPr>
          <p:cNvSpPr>
            <a:spLocks noGrp="1"/>
          </p:cNvSpPr>
          <p:nvPr>
            <p:ph type="title"/>
          </p:nvPr>
        </p:nvSpPr>
        <p:spPr>
          <a:xfrm>
            <a:off x="5836596" y="2494"/>
            <a:ext cx="6117527" cy="1325563"/>
          </a:xfrm>
        </p:spPr>
        <p:txBody>
          <a:bodyPr vert="horz" lIns="91440" tIns="45720" rIns="91440" bIns="45720" rtlCol="0" anchor="ctr">
            <a:normAutofit/>
          </a:bodyPr>
          <a:lstStyle/>
          <a:p>
            <a:pPr algn="ctr"/>
            <a:r>
              <a:rPr lang="en-US" b="1" dirty="0"/>
              <a:t>Saddam Hussein</a:t>
            </a:r>
          </a:p>
        </p:txBody>
      </p:sp>
      <p:sp>
        <p:nvSpPr>
          <p:cNvPr id="6" name="TextBox 5">
            <a:extLst>
              <a:ext uri="{FF2B5EF4-FFF2-40B4-BE49-F238E27FC236}">
                <a16:creationId xmlns:a16="http://schemas.microsoft.com/office/drawing/2014/main" id="{6EB4F5AC-595D-4A12-993B-E183DFE1B69E}"/>
              </a:ext>
            </a:extLst>
          </p:cNvPr>
          <p:cNvSpPr txBox="1"/>
          <p:nvPr/>
        </p:nvSpPr>
        <p:spPr>
          <a:xfrm>
            <a:off x="5836596" y="1219200"/>
            <a:ext cx="5887318" cy="7119257"/>
          </a:xfrm>
          <a:prstGeom prst="rect">
            <a:avLst/>
          </a:prstGeom>
        </p:spPr>
        <p:txBody>
          <a:bodyPr vert="horz" lIns="91440" tIns="45720" rIns="91440" bIns="45720" rtlCol="0">
            <a:normAutofit fontScale="475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a:t>
            </a: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Iraq</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1979 - 2003</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Leading Iraq in the Gulf Wars against The West.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Eliminating political rivals, propaganda. </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Arrogance / military failures.</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4098" name="Picture 2" descr="The Intellectual Catastrophe of Vladimir Putin's Philosophy of Nationalism">
            <a:extLst>
              <a:ext uri="{FF2B5EF4-FFF2-40B4-BE49-F238E27FC236}">
                <a16:creationId xmlns:a16="http://schemas.microsoft.com/office/drawing/2014/main" id="{6E010E72-14D8-4C0E-A26A-007007E8F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39" r="25106"/>
          <a:stretch/>
        </p:blipFill>
        <p:spPr bwMode="auto">
          <a:xfrm>
            <a:off x="0" y="0"/>
            <a:ext cx="5447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ring for Saddam Hussein in the months before his execution">
            <a:extLst>
              <a:ext uri="{FF2B5EF4-FFF2-40B4-BE49-F238E27FC236}">
                <a16:creationId xmlns:a16="http://schemas.microsoft.com/office/drawing/2014/main" id="{B26928FE-3ABE-401F-A4C6-979C9D972A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6" r="29081"/>
          <a:stretch/>
        </p:blipFill>
        <p:spPr bwMode="auto">
          <a:xfrm>
            <a:off x="0" y="-1"/>
            <a:ext cx="544748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ircle Blue Play 1 Pressed Icon - Vista Play Stop Pause Icons ...">
            <a:hlinkClick r:id="rId4"/>
            <a:extLst>
              <a:ext uri="{FF2B5EF4-FFF2-40B4-BE49-F238E27FC236}">
                <a16:creationId xmlns:a16="http://schemas.microsoft.com/office/drawing/2014/main" id="{D271A5A9-F616-40BF-8D91-3D2FC8281EAE}"/>
              </a:ext>
            </a:extLst>
          </p:cNvPr>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3146932" y="4159868"/>
            <a:ext cx="2191970" cy="21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2" descr="http://www.dcplanning.org/kiosk/images/stories/buttons/back_button.png">
            <a:hlinkClick r:id="rId6" action="ppaction://hlinksldjump"/>
            <a:extLst>
              <a:ext uri="{FF2B5EF4-FFF2-40B4-BE49-F238E27FC236}">
                <a16:creationId xmlns:a16="http://schemas.microsoft.com/office/drawing/2014/main" id="{D816500C-E2E8-4697-AE88-2924D525AB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355878" y="5255853"/>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8535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E55111A-0680-48C0-A0E4-A06B14323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4924F2EC-AC99-4A9E-A287-FA0795BAB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484639" y="121098"/>
            <a:ext cx="4854676" cy="1325563"/>
          </a:xfrm>
        </p:spPr>
        <p:txBody>
          <a:bodyPr vert="horz" lIns="91440" tIns="45720" rIns="91440" bIns="45720" rtlCol="0" anchor="ctr">
            <a:normAutofit/>
          </a:bodyPr>
          <a:lstStyle/>
          <a:p>
            <a:pPr algn="ctr"/>
            <a:r>
              <a:rPr lang="en-US" b="1" dirty="0"/>
              <a:t>Kim Jong Un</a:t>
            </a:r>
          </a:p>
        </p:txBody>
      </p:sp>
      <p:sp>
        <p:nvSpPr>
          <p:cNvPr id="4" name="TextBox 3">
            <a:extLst>
              <a:ext uri="{FF2B5EF4-FFF2-40B4-BE49-F238E27FC236}">
                <a16:creationId xmlns:a16="http://schemas.microsoft.com/office/drawing/2014/main" id="{B85333F3-502C-4603-A03A-22B6925DB2CA}"/>
              </a:ext>
            </a:extLst>
          </p:cNvPr>
          <p:cNvSpPr txBox="1"/>
          <p:nvPr/>
        </p:nvSpPr>
        <p:spPr>
          <a:xfrm>
            <a:off x="250840" y="1446661"/>
            <a:ext cx="5627914" cy="6226574"/>
          </a:xfrm>
          <a:prstGeom prst="rect">
            <a:avLst/>
          </a:prstGeom>
        </p:spPr>
        <p:txBody>
          <a:bodyPr vert="horz" lIns="91440" tIns="45720" rIns="91440" bIns="45720" rtlCol="0">
            <a:normAutofit fontScale="40000" lnSpcReduction="20000"/>
          </a:bodyPr>
          <a:lstStyle/>
          <a:p>
            <a:pPr defTabSz="914400" rtl="1">
              <a:lnSpc>
                <a:spcPct val="120000"/>
              </a:lnSpc>
              <a:spcBef>
                <a:spcPts val="600"/>
              </a:spcBef>
            </a:pP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Country</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North Korea</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When in power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2011 to present.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Famous for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Murder of potential rivals and possible family members. </a:t>
            </a:r>
            <a:b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Strengths</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 Obtaining loyalty via propaganda, fear and cult of personality. </a:t>
            </a:r>
          </a:p>
          <a:p>
            <a:pPr defTabSz="914400" rtl="1">
              <a:lnSpc>
                <a:spcPct val="120000"/>
              </a:lnSpc>
              <a:spcBef>
                <a:spcPts val="600"/>
              </a:spcBef>
            </a:pP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b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r>
              <a:rPr lang="en-US" sz="59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Weakness </a:t>
            </a:r>
            <a:r>
              <a:rPr lang="en-US" sz="59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Economic policies / health and conditions of North Korean people.</a:t>
            </a:r>
            <a:br>
              <a:rPr lang="en-US" sz="5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br>
              <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Bef>
                <a:spcPts val="600"/>
              </a:spcBef>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sp>
        <p:nvSpPr>
          <p:cNvPr id="194" name="Rounded Rectangle 15">
            <a:extLst>
              <a:ext uri="{FF2B5EF4-FFF2-40B4-BE49-F238E27FC236}">
                <a16:creationId xmlns:a16="http://schemas.microsoft.com/office/drawing/2014/main" id="{9A5D5A91-4E03-4F27-A398-F3B63F929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20" y="484632"/>
            <a:ext cx="2685229" cy="351888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6DE84D5-7432-44EC-B66F-D5AC6F9BE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67230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59B817C-BA4D-4D55-B286-6D96C565B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80"/>
            <a:ext cx="2713700" cy="219197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7">
            <a:extLst>
              <a:ext uri="{FF2B5EF4-FFF2-40B4-BE49-F238E27FC236}">
                <a16:creationId xmlns:a16="http://schemas.microsoft.com/office/drawing/2014/main" id="{297F5417-97D2-40E1-B666-2FCF279E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2913" y="3336324"/>
            <a:ext cx="2244448" cy="3020025"/>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ircle Blue Play 1 Pressed Icon - Vista Play Stop Pause Icons ...">
            <a:extLst>
              <a:ext uri="{FF2B5EF4-FFF2-40B4-BE49-F238E27FC236}">
                <a16:creationId xmlns:a16="http://schemas.microsoft.com/office/drawing/2014/main" id="{B71C711E-3689-4D6E-900E-472302D94411}"/>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0366555" y="115727"/>
            <a:ext cx="1552435" cy="15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North Korea Kim Jong Un">
            <a:extLst>
              <a:ext uri="{FF2B5EF4-FFF2-40B4-BE49-F238E27FC236}">
                <a16:creationId xmlns:a16="http://schemas.microsoft.com/office/drawing/2014/main" id="{1DF3C207-D592-4921-86A3-9947CD3C67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8" t="1742" r="33817" b="4006"/>
          <a:stretch/>
        </p:blipFill>
        <p:spPr bwMode="auto">
          <a:xfrm>
            <a:off x="6064656" y="-1"/>
            <a:ext cx="638209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ircle Blue Play 1 Pressed Icon - Vista Play Stop Pause Icons ...">
            <a:hlinkClick r:id="rId5"/>
            <a:extLst>
              <a:ext uri="{FF2B5EF4-FFF2-40B4-BE49-F238E27FC236}">
                <a16:creationId xmlns:a16="http://schemas.microsoft.com/office/drawing/2014/main" id="{94DAAE0A-23D2-4A6E-938C-ECC002F5A9F7}"/>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9300519" y="4666030"/>
            <a:ext cx="2191970" cy="21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2" descr="http://www.dcplanning.org/kiosk/images/stories/buttons/back_button.png">
            <a:hlinkClick r:id="rId6" action="ppaction://hlinksldjump"/>
            <a:extLst>
              <a:ext uri="{FF2B5EF4-FFF2-40B4-BE49-F238E27FC236}">
                <a16:creationId xmlns:a16="http://schemas.microsoft.com/office/drawing/2014/main" id="{55DA292D-5EDE-4B5A-8AAE-7EDA28F2A2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748327" y="1979645"/>
            <a:ext cx="2367866" cy="1427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cplanning.org/kiosk/images/stories/buttons/back_button.png">
            <a:hlinkClick r:id="" action="ppaction://noaction"/>
            <a:extLst>
              <a:ext uri="{FF2B5EF4-FFF2-40B4-BE49-F238E27FC236}">
                <a16:creationId xmlns:a16="http://schemas.microsoft.com/office/drawing/2014/main" id="{3F3D67CB-EBDE-4CB2-8C7D-051F1822E8E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402885" y="5179226"/>
            <a:ext cx="2367866" cy="14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46469"/>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ictatorship - Kids | Britannica Kids | Homework Help">
            <a:hlinkClick r:id="rId2" action="ppaction://hlinksldjump"/>
            <a:extLst>
              <a:ext uri="{FF2B5EF4-FFF2-40B4-BE49-F238E27FC236}">
                <a16:creationId xmlns:a16="http://schemas.microsoft.com/office/drawing/2014/main" id="{85E4B61E-409C-42F4-96DB-E845D9A63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70" t="-296" r="23614" b="296"/>
          <a:stretch/>
        </p:blipFill>
        <p:spPr bwMode="auto">
          <a:xfrm>
            <a:off x="9262258" y="532699"/>
            <a:ext cx="2491409" cy="4927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0460F4-60E1-452C-9548-EA3520E7A78F}"/>
              </a:ext>
            </a:extLst>
          </p:cNvPr>
          <p:cNvSpPr txBox="1"/>
          <p:nvPr/>
        </p:nvSpPr>
        <p:spPr>
          <a:xfrm>
            <a:off x="9269884" y="5840249"/>
            <a:ext cx="2199861" cy="584775"/>
          </a:xfrm>
          <a:prstGeom prst="rect">
            <a:avLst/>
          </a:prstGeom>
          <a:noFill/>
        </p:spPr>
        <p:txBody>
          <a:bodyPr wrap="square" rtlCol="0">
            <a:spAutoFit/>
          </a:bodyPr>
          <a:lstStyle/>
          <a:p>
            <a:pPr algn="ctr"/>
            <a:r>
              <a:rPr lang="en-GB" sz="3200" b="1" dirty="0"/>
              <a:t>More …</a:t>
            </a:r>
            <a:r>
              <a:rPr lang="en-GB" sz="3200" dirty="0"/>
              <a:t>   </a:t>
            </a:r>
          </a:p>
        </p:txBody>
      </p:sp>
      <p:cxnSp>
        <p:nvCxnSpPr>
          <p:cNvPr id="6" name="Straight Connector 5">
            <a:extLst>
              <a:ext uri="{FF2B5EF4-FFF2-40B4-BE49-F238E27FC236}">
                <a16:creationId xmlns:a16="http://schemas.microsoft.com/office/drawing/2014/main" id="{D94DC3D9-DC9F-4350-81D3-362525465F65}"/>
              </a:ext>
            </a:extLst>
          </p:cNvPr>
          <p:cNvCxnSpPr/>
          <p:nvPr/>
        </p:nvCxnSpPr>
        <p:spPr>
          <a:xfrm>
            <a:off x="9160232" y="5809132"/>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08414D-091B-499A-85F2-897CE4F6E6BE}"/>
              </a:ext>
            </a:extLst>
          </p:cNvPr>
          <p:cNvCxnSpPr/>
          <p:nvPr/>
        </p:nvCxnSpPr>
        <p:spPr>
          <a:xfrm>
            <a:off x="9852983" y="6544293"/>
            <a:ext cx="125895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0CA51B-189D-4DDA-A52B-9B9EAADE895B}"/>
              </a:ext>
            </a:extLst>
          </p:cNvPr>
          <p:cNvSpPr txBox="1"/>
          <p:nvPr/>
        </p:nvSpPr>
        <p:spPr>
          <a:xfrm>
            <a:off x="602972" y="5840250"/>
            <a:ext cx="2792896" cy="584775"/>
          </a:xfrm>
          <a:prstGeom prst="rect">
            <a:avLst/>
          </a:prstGeom>
          <a:noFill/>
        </p:spPr>
        <p:txBody>
          <a:bodyPr wrap="square" rtlCol="0">
            <a:spAutoFit/>
          </a:bodyPr>
          <a:lstStyle/>
          <a:p>
            <a:pPr algn="ctr"/>
            <a:r>
              <a:rPr lang="en-GB" sz="3200" b="1" dirty="0"/>
              <a:t>Dictatorship</a:t>
            </a:r>
            <a:r>
              <a:rPr lang="en-GB" sz="3200" dirty="0"/>
              <a:t> </a:t>
            </a:r>
          </a:p>
        </p:txBody>
      </p:sp>
      <p:cxnSp>
        <p:nvCxnSpPr>
          <p:cNvPr id="16" name="Straight Connector 15">
            <a:extLst>
              <a:ext uri="{FF2B5EF4-FFF2-40B4-BE49-F238E27FC236}">
                <a16:creationId xmlns:a16="http://schemas.microsoft.com/office/drawing/2014/main" id="{CFBF8031-E837-486A-8FBC-C9A2F5B76BAD}"/>
              </a:ext>
            </a:extLst>
          </p:cNvPr>
          <p:cNvCxnSpPr/>
          <p:nvPr/>
        </p:nvCxnSpPr>
        <p:spPr>
          <a:xfrm>
            <a:off x="493319" y="5809132"/>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15EE4-C12E-4095-9F85-DE844B969DA6}"/>
              </a:ext>
            </a:extLst>
          </p:cNvPr>
          <p:cNvCxnSpPr/>
          <p:nvPr/>
        </p:nvCxnSpPr>
        <p:spPr>
          <a:xfrm>
            <a:off x="1186070" y="6544293"/>
            <a:ext cx="125895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49CFDC1-12A4-4364-8F91-202D006AF5CF}"/>
              </a:ext>
            </a:extLst>
          </p:cNvPr>
          <p:cNvSpPr txBox="1"/>
          <p:nvPr/>
        </p:nvSpPr>
        <p:spPr>
          <a:xfrm>
            <a:off x="6433935" y="5840249"/>
            <a:ext cx="2199861" cy="584775"/>
          </a:xfrm>
          <a:prstGeom prst="rect">
            <a:avLst/>
          </a:prstGeom>
          <a:noFill/>
        </p:spPr>
        <p:txBody>
          <a:bodyPr wrap="square" rtlCol="0">
            <a:spAutoFit/>
          </a:bodyPr>
          <a:lstStyle/>
          <a:p>
            <a:pPr algn="ctr"/>
            <a:r>
              <a:rPr lang="en-GB" sz="3200" b="1" dirty="0"/>
              <a:t>Rogues </a:t>
            </a:r>
          </a:p>
        </p:txBody>
      </p:sp>
      <p:cxnSp>
        <p:nvCxnSpPr>
          <p:cNvPr id="23" name="Straight Connector 22">
            <a:extLst>
              <a:ext uri="{FF2B5EF4-FFF2-40B4-BE49-F238E27FC236}">
                <a16:creationId xmlns:a16="http://schemas.microsoft.com/office/drawing/2014/main" id="{439F4700-608F-47AC-BD4A-49C592C34EF8}"/>
              </a:ext>
            </a:extLst>
          </p:cNvPr>
          <p:cNvCxnSpPr/>
          <p:nvPr/>
        </p:nvCxnSpPr>
        <p:spPr>
          <a:xfrm>
            <a:off x="6324283" y="5809132"/>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E826C6-A162-48B0-B6C9-C2A1C4832CAD}"/>
              </a:ext>
            </a:extLst>
          </p:cNvPr>
          <p:cNvCxnSpPr/>
          <p:nvPr/>
        </p:nvCxnSpPr>
        <p:spPr>
          <a:xfrm>
            <a:off x="7017034" y="6544293"/>
            <a:ext cx="125895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B953B6-3900-4E66-94BC-A937B50D6503}"/>
              </a:ext>
            </a:extLst>
          </p:cNvPr>
          <p:cNvSpPr txBox="1"/>
          <p:nvPr/>
        </p:nvSpPr>
        <p:spPr>
          <a:xfrm>
            <a:off x="3395868" y="5840249"/>
            <a:ext cx="2640490" cy="584775"/>
          </a:xfrm>
          <a:prstGeom prst="rect">
            <a:avLst/>
          </a:prstGeom>
          <a:noFill/>
        </p:spPr>
        <p:txBody>
          <a:bodyPr wrap="square" rtlCol="0">
            <a:spAutoFit/>
          </a:bodyPr>
          <a:lstStyle/>
          <a:p>
            <a:pPr algn="ctr"/>
            <a:r>
              <a:rPr lang="en-GB" sz="3200" b="1" dirty="0"/>
              <a:t>Playbook</a:t>
            </a:r>
            <a:r>
              <a:rPr lang="en-GB" sz="3200" dirty="0"/>
              <a:t> </a:t>
            </a:r>
          </a:p>
        </p:txBody>
      </p:sp>
      <p:cxnSp>
        <p:nvCxnSpPr>
          <p:cNvPr id="26" name="Straight Connector 25">
            <a:extLst>
              <a:ext uri="{FF2B5EF4-FFF2-40B4-BE49-F238E27FC236}">
                <a16:creationId xmlns:a16="http://schemas.microsoft.com/office/drawing/2014/main" id="{BCD6DAE5-D1E7-4278-B6C1-D124796E6F23}"/>
              </a:ext>
            </a:extLst>
          </p:cNvPr>
          <p:cNvCxnSpPr/>
          <p:nvPr/>
        </p:nvCxnSpPr>
        <p:spPr>
          <a:xfrm>
            <a:off x="3431988" y="5809132"/>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259954-534E-4D84-8F15-309F9AEF9DF2}"/>
              </a:ext>
            </a:extLst>
          </p:cNvPr>
          <p:cNvCxnSpPr/>
          <p:nvPr/>
        </p:nvCxnSpPr>
        <p:spPr>
          <a:xfrm>
            <a:off x="4124739" y="6544293"/>
            <a:ext cx="1258957"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6" descr="Image result for home button no background">
            <a:hlinkClick r:id="rId4" action="ppaction://hlinksldjump"/>
            <a:extLst>
              <a:ext uri="{FF2B5EF4-FFF2-40B4-BE49-F238E27FC236}">
                <a16:creationId xmlns:a16="http://schemas.microsoft.com/office/drawing/2014/main" id="{2809840F-307A-4974-8FEE-43E881339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7533" y="313706"/>
            <a:ext cx="975949" cy="9985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6" action="ppaction://hlinksldjump"/>
            <a:extLst>
              <a:ext uri="{FF2B5EF4-FFF2-40B4-BE49-F238E27FC236}">
                <a16:creationId xmlns:a16="http://schemas.microsoft.com/office/drawing/2014/main" id="{0BD92DE6-9984-4D04-B208-76A22CB25FB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409" t="1112" r="34125" b="1028"/>
          <a:stretch/>
        </p:blipFill>
        <p:spPr bwMode="auto">
          <a:xfrm>
            <a:off x="6372949" y="532679"/>
            <a:ext cx="2551035" cy="4914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4" descr="Why Companies Need a New Playbook to Succeed in the Digital Age">
            <a:hlinkClick r:id="rId8" action="ppaction://hlinksldjump"/>
            <a:extLst>
              <a:ext uri="{FF2B5EF4-FFF2-40B4-BE49-F238E27FC236}">
                <a16:creationId xmlns:a16="http://schemas.microsoft.com/office/drawing/2014/main" id="{C75E6FDC-B69A-4A4D-8044-EADCCB44EC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6882"/>
          <a:stretch/>
        </p:blipFill>
        <p:spPr bwMode="auto">
          <a:xfrm>
            <a:off x="3431988" y="532701"/>
            <a:ext cx="2610692" cy="49148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a:hlinkClick r:id="rId10" action="ppaction://hlinksldjump"/>
            <a:extLst>
              <a:ext uri="{FF2B5EF4-FFF2-40B4-BE49-F238E27FC236}">
                <a16:creationId xmlns:a16="http://schemas.microsoft.com/office/drawing/2014/main" id="{F16A75AD-B8BA-4F2F-A42A-1FC9800EAAA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408" t="704" r="37120" b="-704"/>
          <a:stretch/>
        </p:blipFill>
        <p:spPr bwMode="auto">
          <a:xfrm>
            <a:off x="602972" y="505567"/>
            <a:ext cx="2550399" cy="496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8347909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199612" y="49067"/>
            <a:ext cx="6941418" cy="1083048"/>
          </a:xfrm>
        </p:spPr>
        <p:txBody>
          <a:bodyPr>
            <a:normAutofit/>
          </a:bodyPr>
          <a:lstStyle/>
          <a:p>
            <a:r>
              <a:rPr lang="en-GB" sz="6000" b="1" dirty="0"/>
              <a:t>What is a Dictator?</a:t>
            </a:r>
            <a:endParaRPr lang="en-GB" sz="6000" dirty="0"/>
          </a:p>
        </p:txBody>
      </p:sp>
      <p:sp>
        <p:nvSpPr>
          <p:cNvPr id="4" name="TextBox 3">
            <a:extLst>
              <a:ext uri="{FF2B5EF4-FFF2-40B4-BE49-F238E27FC236}">
                <a16:creationId xmlns:a16="http://schemas.microsoft.com/office/drawing/2014/main" id="{B85333F3-502C-4603-A03A-22B6925DB2CA}"/>
              </a:ext>
            </a:extLst>
          </p:cNvPr>
          <p:cNvSpPr txBox="1"/>
          <p:nvPr/>
        </p:nvSpPr>
        <p:spPr>
          <a:xfrm>
            <a:off x="374878" y="1132115"/>
            <a:ext cx="11617510" cy="4928722"/>
          </a:xfrm>
          <a:prstGeom prst="rect">
            <a:avLst/>
          </a:prstGeom>
          <a:noFill/>
        </p:spPr>
        <p:txBody>
          <a:bodyPr wrap="square" rtlCol="0">
            <a:spAutoFit/>
          </a:bodyPr>
          <a:lstStyle/>
          <a:p>
            <a:pPr>
              <a:lnSpc>
                <a:spcPct val="150000"/>
              </a:lnSpc>
              <a:spcBef>
                <a:spcPts val="600"/>
              </a:spcBef>
            </a:pPr>
            <a:r>
              <a:rPr lang="en-GB" sz="2200" dirty="0"/>
              <a:t>A dictator is a person who has complete or almost complete control </a:t>
            </a:r>
            <a:br>
              <a:rPr lang="en-GB" sz="2200" dirty="0"/>
            </a:br>
            <a:r>
              <a:rPr lang="en-GB" sz="2200" dirty="0"/>
              <a:t>over a country </a:t>
            </a:r>
            <a:r>
              <a:rPr lang="en-GB" sz="2200" b="1" dirty="0">
                <a:solidFill>
                  <a:srgbClr val="00B0F0"/>
                </a:solidFill>
              </a:rPr>
              <a:t>- </a:t>
            </a:r>
            <a:r>
              <a:rPr lang="en-GB" sz="2200" dirty="0"/>
              <a:t>creates an authoritarian regime. They usually emerge as a populist, right wing, nationalist or take over in a communist system or following a communist revolution. </a:t>
            </a:r>
            <a:br>
              <a:rPr lang="en-GB" sz="2200" dirty="0"/>
            </a:br>
            <a:br>
              <a:rPr lang="en-GB" sz="1200" dirty="0"/>
            </a:br>
            <a:r>
              <a:rPr lang="en-GB" sz="2200" b="1" dirty="0">
                <a:solidFill>
                  <a:srgbClr val="00B0F0"/>
                </a:solidFill>
              </a:rPr>
              <a:t>-</a:t>
            </a:r>
            <a:r>
              <a:rPr lang="en-GB" sz="2200" dirty="0"/>
              <a:t> </a:t>
            </a:r>
            <a:r>
              <a:rPr lang="en-GB" sz="2200" b="1" dirty="0">
                <a:solidFill>
                  <a:schemeClr val="accent2">
                    <a:lumMod val="75000"/>
                  </a:schemeClr>
                </a:solidFill>
              </a:rPr>
              <a:t>Populist</a:t>
            </a:r>
            <a:r>
              <a:rPr lang="en-GB" sz="2200" dirty="0"/>
              <a:t> = a person who claims to represent the ordinary person and not the rich or elite.</a:t>
            </a:r>
            <a:br>
              <a:rPr lang="en-GB" sz="2200" dirty="0"/>
            </a:br>
            <a:r>
              <a:rPr lang="en-GB" sz="2200" b="1" dirty="0">
                <a:solidFill>
                  <a:srgbClr val="00B0F0"/>
                </a:solidFill>
              </a:rPr>
              <a:t>- </a:t>
            </a:r>
            <a:r>
              <a:rPr lang="en-GB" sz="2200" b="1" dirty="0">
                <a:solidFill>
                  <a:schemeClr val="accent2">
                    <a:lumMod val="75000"/>
                  </a:schemeClr>
                </a:solidFill>
              </a:rPr>
              <a:t>Nationalist</a:t>
            </a:r>
            <a:r>
              <a:rPr lang="en-GB" sz="2200" dirty="0"/>
              <a:t> = a person who loves or claims to love their country.</a:t>
            </a:r>
            <a:br>
              <a:rPr lang="en-GB" sz="2200" dirty="0"/>
            </a:br>
            <a:r>
              <a:rPr lang="en-GB" sz="2200" b="1" dirty="0">
                <a:solidFill>
                  <a:srgbClr val="00B0F0"/>
                </a:solidFill>
              </a:rPr>
              <a:t>-</a:t>
            </a:r>
            <a:r>
              <a:rPr lang="en-GB" sz="2200" dirty="0"/>
              <a:t> </a:t>
            </a:r>
            <a:r>
              <a:rPr lang="en-GB" sz="2200" b="1" dirty="0">
                <a:solidFill>
                  <a:schemeClr val="accent2">
                    <a:lumMod val="75000"/>
                  </a:schemeClr>
                </a:solidFill>
              </a:rPr>
              <a:t>Right Wing </a:t>
            </a:r>
            <a:r>
              <a:rPr lang="en-GB" sz="2200" dirty="0"/>
              <a:t>= a system of rule with a strict government that creates rules and laws </a:t>
            </a:r>
            <a:br>
              <a:rPr lang="en-GB" sz="2200" dirty="0"/>
            </a:br>
            <a:r>
              <a:rPr lang="en-GB" sz="2200" b="1" dirty="0">
                <a:solidFill>
                  <a:srgbClr val="00B0F0"/>
                </a:solidFill>
              </a:rPr>
              <a:t>-</a:t>
            </a:r>
            <a:r>
              <a:rPr lang="en-GB" sz="2200" dirty="0"/>
              <a:t> </a:t>
            </a:r>
            <a:r>
              <a:rPr lang="en-GB" sz="2200" b="1" dirty="0">
                <a:solidFill>
                  <a:schemeClr val="accent2">
                    <a:lumMod val="75000"/>
                  </a:schemeClr>
                </a:solidFill>
              </a:rPr>
              <a:t>Communism </a:t>
            </a:r>
            <a:r>
              <a:rPr lang="en-GB" sz="2200" dirty="0"/>
              <a:t>= a political ideology in which all people are supposed to be equal. Often gets corrupted and quickly becomes right wing in nature.</a:t>
            </a:r>
            <a:br>
              <a:rPr lang="en-GB" sz="2200" dirty="0"/>
            </a:br>
            <a:r>
              <a:rPr lang="en-GB" sz="2200" b="1" dirty="0">
                <a:solidFill>
                  <a:srgbClr val="00B0F0"/>
                </a:solidFill>
              </a:rPr>
              <a:t>- </a:t>
            </a:r>
            <a:r>
              <a:rPr lang="en-GB" sz="2200" b="1" dirty="0">
                <a:solidFill>
                  <a:schemeClr val="accent2">
                    <a:lumMod val="75000"/>
                  </a:schemeClr>
                </a:solidFill>
              </a:rPr>
              <a:t>Authoritarian</a:t>
            </a:r>
            <a:r>
              <a:rPr lang="en-GB" sz="2200" dirty="0"/>
              <a:t> </a:t>
            </a:r>
            <a:r>
              <a:rPr lang="en-GB" sz="2200" b="1" dirty="0">
                <a:solidFill>
                  <a:schemeClr val="accent2">
                    <a:lumMod val="75000"/>
                  </a:schemeClr>
                </a:solidFill>
              </a:rPr>
              <a:t>Regime</a:t>
            </a:r>
            <a:r>
              <a:rPr lang="en-GB" sz="2200" dirty="0"/>
              <a:t> = strict </a:t>
            </a:r>
            <a:r>
              <a:rPr lang="en-GB" sz="2400" dirty="0"/>
              <a:t>rule of government with few personal freedoms.</a:t>
            </a:r>
          </a:p>
        </p:txBody>
      </p:sp>
      <p:pic>
        <p:nvPicPr>
          <p:cNvPr id="12" name="Picture 16" descr="Image result for home button no background">
            <a:hlinkClick r:id="rId2" action="ppaction://hlinksldjump"/>
            <a:extLst>
              <a:ext uri="{FF2B5EF4-FFF2-40B4-BE49-F238E27FC236}">
                <a16:creationId xmlns:a16="http://schemas.microsoft.com/office/drawing/2014/main" id="{047471A5-2D1C-41AA-ADA4-67FB073A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202" y="182259"/>
            <a:ext cx="1201920" cy="122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6193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74878" y="54276"/>
            <a:ext cx="6941418" cy="1083048"/>
          </a:xfrm>
        </p:spPr>
        <p:txBody>
          <a:bodyPr>
            <a:normAutofit/>
          </a:bodyPr>
          <a:lstStyle/>
          <a:p>
            <a:r>
              <a:rPr lang="en-GB" sz="6000" b="1" dirty="0"/>
              <a:t>Relevant Resources</a:t>
            </a:r>
            <a:endParaRPr lang="en-GB" sz="6000" dirty="0"/>
          </a:p>
        </p:txBody>
      </p:sp>
      <p:sp>
        <p:nvSpPr>
          <p:cNvPr id="4" name="TextBox 3">
            <a:extLst>
              <a:ext uri="{FF2B5EF4-FFF2-40B4-BE49-F238E27FC236}">
                <a16:creationId xmlns:a16="http://schemas.microsoft.com/office/drawing/2014/main" id="{B85333F3-502C-4603-A03A-22B6925DB2CA}"/>
              </a:ext>
            </a:extLst>
          </p:cNvPr>
          <p:cNvSpPr txBox="1"/>
          <p:nvPr/>
        </p:nvSpPr>
        <p:spPr>
          <a:xfrm>
            <a:off x="468085" y="1153419"/>
            <a:ext cx="11536475" cy="5667385"/>
          </a:xfrm>
          <a:prstGeom prst="rect">
            <a:avLst/>
          </a:prstGeom>
          <a:noFill/>
        </p:spPr>
        <p:txBody>
          <a:bodyPr wrap="square" rtlCol="0">
            <a:spAutoFit/>
          </a:bodyPr>
          <a:lstStyle/>
          <a:p>
            <a:pPr>
              <a:lnSpc>
                <a:spcPct val="150000"/>
              </a:lnSpc>
              <a:spcBef>
                <a:spcPts val="600"/>
              </a:spcBef>
            </a:pPr>
            <a:r>
              <a:rPr lang="en-GB" sz="2800" dirty="0"/>
              <a:t>There are further, supporting resources that may be of value ….</a:t>
            </a:r>
            <a:br>
              <a:rPr lang="en-GB" sz="2200" dirty="0"/>
            </a:br>
            <a:br>
              <a:rPr lang="en-GB" sz="1200" dirty="0"/>
            </a:br>
            <a:r>
              <a:rPr lang="en-GB" sz="3000" b="1" dirty="0">
                <a:solidFill>
                  <a:srgbClr val="00B0F0"/>
                </a:solidFill>
              </a:rPr>
              <a:t>-</a:t>
            </a:r>
            <a:r>
              <a:rPr lang="en-GB" sz="3000" dirty="0"/>
              <a:t> </a:t>
            </a:r>
            <a:r>
              <a:rPr lang="en-GB" sz="3000" b="1" dirty="0">
                <a:solidFill>
                  <a:schemeClr val="accent2">
                    <a:lumMod val="75000"/>
                  </a:schemeClr>
                </a:solidFill>
              </a:rPr>
              <a:t>Propaganda</a:t>
            </a:r>
            <a:r>
              <a:rPr lang="en-GB" sz="3000" dirty="0"/>
              <a:t> = </a:t>
            </a:r>
            <a:r>
              <a:rPr lang="en-GB" sz="3000" dirty="0">
                <a:hlinkClick r:id="rId2"/>
              </a:rPr>
              <a:t>www.ichistory.com/propaganda.html</a:t>
            </a:r>
            <a:br>
              <a:rPr lang="en-GB" sz="3000" dirty="0"/>
            </a:br>
            <a:r>
              <a:rPr lang="en-GB" sz="3000" b="1" dirty="0">
                <a:solidFill>
                  <a:srgbClr val="00B0F0"/>
                </a:solidFill>
              </a:rPr>
              <a:t>-</a:t>
            </a:r>
            <a:r>
              <a:rPr lang="en-GB" sz="3000" dirty="0"/>
              <a:t> </a:t>
            </a:r>
            <a:r>
              <a:rPr lang="en-GB" sz="3000" b="1" dirty="0">
                <a:solidFill>
                  <a:schemeClr val="accent2">
                    <a:lumMod val="75000"/>
                  </a:schemeClr>
                </a:solidFill>
              </a:rPr>
              <a:t>Dictators </a:t>
            </a:r>
            <a:r>
              <a:rPr lang="en-GB" sz="3000" dirty="0"/>
              <a:t>= </a:t>
            </a:r>
            <a:r>
              <a:rPr lang="en-GB" sz="3000" u="sng" dirty="0">
                <a:hlinkClick r:id="rId3"/>
              </a:rPr>
              <a:t>www.ichistory.com/the-dictators.html</a:t>
            </a:r>
            <a:br>
              <a:rPr lang="en-GB" sz="3000" dirty="0"/>
            </a:br>
            <a:r>
              <a:rPr lang="en-GB" sz="3000" b="1" dirty="0">
                <a:solidFill>
                  <a:srgbClr val="00B0F0"/>
                </a:solidFill>
              </a:rPr>
              <a:t>- </a:t>
            </a:r>
            <a:r>
              <a:rPr lang="en-GB" sz="3000" b="1" dirty="0">
                <a:solidFill>
                  <a:schemeClr val="accent2">
                    <a:lumMod val="75000"/>
                  </a:schemeClr>
                </a:solidFill>
              </a:rPr>
              <a:t>Bias</a:t>
            </a:r>
            <a:r>
              <a:rPr lang="en-GB" sz="3000" dirty="0"/>
              <a:t> = </a:t>
            </a:r>
            <a:r>
              <a:rPr lang="en-GB" sz="3000" dirty="0">
                <a:hlinkClick r:id="rId4"/>
              </a:rPr>
              <a:t>www.ichistory.com/bias.html</a:t>
            </a:r>
            <a:br>
              <a:rPr lang="en-GB" sz="3000" dirty="0"/>
            </a:br>
            <a:r>
              <a:rPr lang="en-GB" sz="3000" b="1" dirty="0">
                <a:solidFill>
                  <a:srgbClr val="00B0F0"/>
                </a:solidFill>
              </a:rPr>
              <a:t>- </a:t>
            </a:r>
            <a:r>
              <a:rPr lang="en-GB" sz="3000" b="1" dirty="0">
                <a:solidFill>
                  <a:schemeClr val="accent2">
                    <a:lumMod val="75000"/>
                  </a:schemeClr>
                </a:solidFill>
              </a:rPr>
              <a:t>Russia </a:t>
            </a:r>
            <a:r>
              <a:rPr lang="en-GB" sz="3000" dirty="0"/>
              <a:t>= </a:t>
            </a:r>
            <a:r>
              <a:rPr lang="en-GB" sz="3000" dirty="0">
                <a:hlinkClick r:id="rId5"/>
              </a:rPr>
              <a:t>www.ichistory.com/russia-1900---182.html</a:t>
            </a:r>
            <a:br>
              <a:rPr lang="en-GB" sz="3000" dirty="0"/>
            </a:br>
            <a:r>
              <a:rPr lang="en-GB" sz="3000" b="1" dirty="0">
                <a:solidFill>
                  <a:srgbClr val="00B0F0"/>
                </a:solidFill>
              </a:rPr>
              <a:t>- </a:t>
            </a:r>
            <a:r>
              <a:rPr lang="en-GB" sz="3000" b="1" dirty="0">
                <a:solidFill>
                  <a:schemeClr val="accent2">
                    <a:lumMod val="75000"/>
                  </a:schemeClr>
                </a:solidFill>
              </a:rPr>
              <a:t>Nazi Germany </a:t>
            </a:r>
            <a:r>
              <a:rPr lang="en-GB" sz="3000" dirty="0"/>
              <a:t>= </a:t>
            </a:r>
            <a:r>
              <a:rPr lang="en-GB" sz="3000" dirty="0">
                <a:hlinkClick r:id="rId6"/>
              </a:rPr>
              <a:t>www.ichistory.com/the-nazi-regime.html</a:t>
            </a:r>
            <a:br>
              <a:rPr lang="en-GB" sz="3000" dirty="0"/>
            </a:br>
            <a:r>
              <a:rPr lang="en-GB" sz="3000" b="1" dirty="0">
                <a:solidFill>
                  <a:srgbClr val="00B0F0"/>
                </a:solidFill>
              </a:rPr>
              <a:t>- </a:t>
            </a:r>
            <a:r>
              <a:rPr lang="en-GB" sz="3000" b="1" dirty="0">
                <a:solidFill>
                  <a:schemeClr val="accent2">
                    <a:lumMod val="75000"/>
                  </a:schemeClr>
                </a:solidFill>
              </a:rPr>
              <a:t>Gulf War </a:t>
            </a:r>
            <a:r>
              <a:rPr lang="en-GB" sz="3000" dirty="0"/>
              <a:t>= </a:t>
            </a:r>
            <a:r>
              <a:rPr lang="en-GB" sz="3000" dirty="0">
                <a:hlinkClick r:id="rId7"/>
              </a:rPr>
              <a:t>www.ichistory.com/gulf-1970---2000.html</a:t>
            </a:r>
            <a:br>
              <a:rPr lang="en-GB" sz="2200" dirty="0"/>
            </a:br>
            <a:endParaRPr lang="en-GB" sz="2400" dirty="0"/>
          </a:p>
        </p:txBody>
      </p:sp>
      <p:pic>
        <p:nvPicPr>
          <p:cNvPr id="12" name="Picture 16" descr="Image result for home button no background">
            <a:hlinkClick r:id="rId8" action="ppaction://hlinksldjump"/>
            <a:extLst>
              <a:ext uri="{FF2B5EF4-FFF2-40B4-BE49-F238E27FC236}">
                <a16:creationId xmlns:a16="http://schemas.microsoft.com/office/drawing/2014/main" id="{047471A5-2D1C-41AA-ADA4-67FB073AB0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5202" y="182259"/>
            <a:ext cx="1201920" cy="122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7083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168055" y="-93525"/>
            <a:ext cx="7438239" cy="1308295"/>
          </a:xfrm>
        </p:spPr>
        <p:txBody>
          <a:bodyPr>
            <a:normAutofit/>
          </a:bodyPr>
          <a:lstStyle/>
          <a:p>
            <a:r>
              <a:rPr lang="en-GB" b="1" dirty="0"/>
              <a:t>Be a Control Freak</a:t>
            </a:r>
            <a:r>
              <a:rPr lang="en-GB" sz="4800" b="1" dirty="0"/>
              <a:t>!</a:t>
            </a:r>
          </a:p>
        </p:txBody>
      </p:sp>
      <p:pic>
        <p:nvPicPr>
          <p:cNvPr id="1028" name="Picture 4" descr="Related image">
            <a:hlinkClick r:id="rId2" action="ppaction://hlinksldjump"/>
            <a:extLst>
              <a:ext uri="{FF2B5EF4-FFF2-40B4-BE49-F238E27FC236}">
                <a16:creationId xmlns:a16="http://schemas.microsoft.com/office/drawing/2014/main" id="{6CDFBAEA-897D-4565-9591-D03895695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01" y="2084210"/>
            <a:ext cx="4676481" cy="4492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5333F3-502C-4603-A03A-22B6925DB2CA}"/>
              </a:ext>
            </a:extLst>
          </p:cNvPr>
          <p:cNvSpPr txBox="1"/>
          <p:nvPr/>
        </p:nvSpPr>
        <p:spPr>
          <a:xfrm>
            <a:off x="168055" y="933849"/>
            <a:ext cx="8053159" cy="923330"/>
          </a:xfrm>
          <a:prstGeom prst="rect">
            <a:avLst/>
          </a:prstGeom>
          <a:noFill/>
        </p:spPr>
        <p:txBody>
          <a:bodyPr wrap="square" rtlCol="0">
            <a:spAutoFit/>
          </a:bodyPr>
          <a:lstStyle/>
          <a:p>
            <a:pPr>
              <a:spcBef>
                <a:spcPts val="600"/>
              </a:spcBef>
            </a:pPr>
            <a:r>
              <a:rPr lang="en-GB" dirty="0"/>
              <a:t>Starter</a:t>
            </a:r>
            <a:r>
              <a:rPr lang="en-GB" dirty="0">
                <a:solidFill>
                  <a:srgbClr val="00B0F0"/>
                </a:solidFill>
              </a:rPr>
              <a:t> – </a:t>
            </a:r>
            <a:r>
              <a:rPr lang="en-GB" dirty="0"/>
              <a:t>imagine you want to be the all powerful leader ( dictator ) of a country. Each image represents an area of the country that needs to be controlled. Can you guess what each of the images represent?  ( Click on images to reveal the answers) </a:t>
            </a:r>
          </a:p>
        </p:txBody>
      </p:sp>
      <p:pic>
        <p:nvPicPr>
          <p:cNvPr id="2050" name="Picture 2" descr="TV Makes A Resurgence, And 10 Other Media Trends For 2021 – Brand  Communicator">
            <a:hlinkClick r:id="rId4" action="ppaction://hlinksldjump"/>
            <a:extLst>
              <a:ext uri="{FF2B5EF4-FFF2-40B4-BE49-F238E27FC236}">
                <a16:creationId xmlns:a16="http://schemas.microsoft.com/office/drawing/2014/main" id="{6D57487A-EF67-4882-9981-FCB6EF1128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017"/>
          <a:stretch/>
        </p:blipFill>
        <p:spPr bwMode="auto">
          <a:xfrm>
            <a:off x="9409733" y="4837042"/>
            <a:ext cx="2589084" cy="17395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RECT HIT | Wild at Heart Images">
            <a:hlinkClick r:id="rId6" action="ppaction://hlinksldjump"/>
            <a:extLst>
              <a:ext uri="{FF2B5EF4-FFF2-40B4-BE49-F238E27FC236}">
                <a16:creationId xmlns:a16="http://schemas.microsoft.com/office/drawing/2014/main" id="{550E5E7C-9F60-4249-A755-60C3295218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99"/>
          <a:stretch/>
        </p:blipFill>
        <p:spPr bwMode="auto">
          <a:xfrm>
            <a:off x="231683" y="4798617"/>
            <a:ext cx="4195964" cy="17780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deos for Talking about Religion with Your Students | ClickView">
            <a:hlinkClick r:id="rId8" action="ppaction://hlinksldjump"/>
            <a:extLst>
              <a:ext uri="{FF2B5EF4-FFF2-40B4-BE49-F238E27FC236}">
                <a16:creationId xmlns:a16="http://schemas.microsoft.com/office/drawing/2014/main" id="{C2B27222-B869-4FB0-BF49-D94DC8B1FD4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274" t="12903" r="18921" b="38279"/>
          <a:stretch/>
        </p:blipFill>
        <p:spPr bwMode="auto">
          <a:xfrm>
            <a:off x="9390079" y="1642436"/>
            <a:ext cx="2633866" cy="13287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n or should the economy grow forever? | Globalization | DW | 30.05.2012">
            <a:hlinkClick r:id="rId2" action="ppaction://hlinksldjump"/>
            <a:extLst>
              <a:ext uri="{FF2B5EF4-FFF2-40B4-BE49-F238E27FC236}">
                <a16:creationId xmlns:a16="http://schemas.microsoft.com/office/drawing/2014/main" id="{144973CB-874E-4259-BF3E-4479CBA819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241" b="6472"/>
          <a:stretch/>
        </p:blipFill>
        <p:spPr bwMode="auto">
          <a:xfrm>
            <a:off x="9390078" y="187396"/>
            <a:ext cx="2628393" cy="13061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Justice Definition &amp; Meaning - Merriam-Webster">
            <a:hlinkClick r:id="rId11" action="ppaction://hlinksldjump"/>
            <a:extLst>
              <a:ext uri="{FF2B5EF4-FFF2-40B4-BE49-F238E27FC236}">
                <a16:creationId xmlns:a16="http://schemas.microsoft.com/office/drawing/2014/main" id="{0E06CD04-587A-4A59-91B5-D64483BE1A0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1529" r="6214"/>
          <a:stretch/>
        </p:blipFill>
        <p:spPr bwMode="auto">
          <a:xfrm>
            <a:off x="227375" y="2075707"/>
            <a:ext cx="2025275" cy="258374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115th Congress passed more laws than before, but of similar substance | Pew  Research Center">
            <a:hlinkClick r:id="rId13" action="ppaction://hlinksldjump"/>
            <a:extLst>
              <a:ext uri="{FF2B5EF4-FFF2-40B4-BE49-F238E27FC236}">
                <a16:creationId xmlns:a16="http://schemas.microsoft.com/office/drawing/2014/main" id="{06FB98AD-9C45-4F67-8332-20C57098080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997" t="525" r="21076" b="-525"/>
          <a:stretch/>
        </p:blipFill>
        <p:spPr bwMode="auto">
          <a:xfrm>
            <a:off x="4567075" y="2071466"/>
            <a:ext cx="4728358" cy="450516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rmy | Stock vector | Colourbox">
            <a:hlinkClick r:id="rId15" action="ppaction://hlinksldjump"/>
            <a:extLst>
              <a:ext uri="{FF2B5EF4-FFF2-40B4-BE49-F238E27FC236}">
                <a16:creationId xmlns:a16="http://schemas.microsoft.com/office/drawing/2014/main" id="{D448799D-C893-4917-B30E-C888623DA16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6841" t="3517" r="20869" b="3517"/>
          <a:stretch/>
        </p:blipFill>
        <p:spPr bwMode="auto">
          <a:xfrm>
            <a:off x="2401216" y="2102041"/>
            <a:ext cx="2026431" cy="25489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n gamification win learners' hearts and minds? | TrainingZone">
            <a:hlinkClick r:id="rId17" action="ppaction://hlinksldjump"/>
            <a:extLst>
              <a:ext uri="{FF2B5EF4-FFF2-40B4-BE49-F238E27FC236}">
                <a16:creationId xmlns:a16="http://schemas.microsoft.com/office/drawing/2014/main" id="{B6B565A3-FCEA-4113-8AA3-AE3A74D91EC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90078" y="3147286"/>
            <a:ext cx="2632293" cy="14790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home button no background">
            <a:hlinkClick r:id="rId19" action="ppaction://hlinksldjump"/>
            <a:extLst>
              <a:ext uri="{FF2B5EF4-FFF2-40B4-BE49-F238E27FC236}">
                <a16:creationId xmlns:a16="http://schemas.microsoft.com/office/drawing/2014/main" id="{15F7512D-165D-42BD-B444-A2CE2C373B2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5134" y="187396"/>
            <a:ext cx="937661" cy="95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410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dia's influence on the modern mind - ACES Aspire">
            <a:extLst>
              <a:ext uri="{FF2B5EF4-FFF2-40B4-BE49-F238E27FC236}">
                <a16:creationId xmlns:a16="http://schemas.microsoft.com/office/drawing/2014/main" id="{4246675A-353F-4718-AEF4-782D55218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74" r="25487"/>
          <a:stretch/>
        </p:blipFill>
        <p:spPr bwMode="auto">
          <a:xfrm>
            <a:off x="361773" y="1223105"/>
            <a:ext cx="3731256" cy="5093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37827" y="10823"/>
            <a:ext cx="10274126" cy="1308295"/>
          </a:xfrm>
        </p:spPr>
        <p:txBody>
          <a:bodyPr>
            <a:normAutofit/>
          </a:bodyPr>
          <a:lstStyle/>
          <a:p>
            <a:r>
              <a:rPr lang="en-GB" b="1" dirty="0">
                <a:solidFill>
                  <a:schemeClr val="tx2"/>
                </a:solidFill>
              </a:rPr>
              <a:t>Media </a:t>
            </a:r>
            <a:r>
              <a:rPr lang="en-GB" b="1" dirty="0">
                <a:solidFill>
                  <a:srgbClr val="00B0F0"/>
                </a:solidFill>
              </a:rPr>
              <a:t>-</a:t>
            </a:r>
            <a:r>
              <a:rPr lang="en-GB" b="1" dirty="0">
                <a:solidFill>
                  <a:schemeClr val="tx2"/>
                </a:solidFill>
              </a:rPr>
              <a:t> for propaganda</a:t>
            </a:r>
          </a:p>
        </p:txBody>
      </p:sp>
      <p:sp>
        <p:nvSpPr>
          <p:cNvPr id="4" name="TextBox 3">
            <a:extLst>
              <a:ext uri="{FF2B5EF4-FFF2-40B4-BE49-F238E27FC236}">
                <a16:creationId xmlns:a16="http://schemas.microsoft.com/office/drawing/2014/main" id="{B85333F3-502C-4603-A03A-22B6925DB2CA}"/>
              </a:ext>
            </a:extLst>
          </p:cNvPr>
          <p:cNvSpPr txBox="1"/>
          <p:nvPr/>
        </p:nvSpPr>
        <p:spPr>
          <a:xfrm>
            <a:off x="4463142" y="1223105"/>
            <a:ext cx="7391031" cy="5478423"/>
          </a:xfrm>
          <a:prstGeom prst="rect">
            <a:avLst/>
          </a:prstGeom>
          <a:noFill/>
        </p:spPr>
        <p:txBody>
          <a:bodyPr wrap="square" rtlCol="0">
            <a:spAutoFit/>
          </a:bodyPr>
          <a:lstStyle/>
          <a:p>
            <a:pPr algn="r">
              <a:spcBef>
                <a:spcPts val="600"/>
              </a:spcBef>
            </a:pPr>
            <a:r>
              <a:rPr lang="en-GB" sz="2500" dirty="0"/>
              <a:t>A solid dictator needs to control the information that is allowed to reach people’s eyes and ears. To do this  effectively dictators will manage or block the media </a:t>
            </a:r>
            <a:r>
              <a:rPr lang="en-GB" sz="2500" b="1" dirty="0">
                <a:solidFill>
                  <a:srgbClr val="00B0F0"/>
                </a:solidFill>
              </a:rPr>
              <a:t>–</a:t>
            </a:r>
            <a:r>
              <a:rPr lang="en-GB" sz="2500" dirty="0"/>
              <a:t> including radio, television and presently, social media.</a:t>
            </a:r>
            <a:br>
              <a:rPr lang="en-GB" sz="2500" dirty="0"/>
            </a:br>
            <a:br>
              <a:rPr lang="en-GB" sz="2500" dirty="0"/>
            </a:br>
            <a:r>
              <a:rPr lang="en-GB" sz="2500" dirty="0"/>
              <a:t>Dictators will create their own state sponsored media and / or ensure that existing media is taken over by people who spew their propaganda.</a:t>
            </a:r>
            <a:br>
              <a:rPr lang="en-GB" sz="2500" dirty="0"/>
            </a:br>
            <a:br>
              <a:rPr lang="en-GB" sz="2500" dirty="0"/>
            </a:br>
            <a:r>
              <a:rPr lang="en-GB" sz="2500" dirty="0"/>
              <a:t>A common propaganda trick is to create an ‘enemy or scapegoat’ … usually a minority group ( such as immigrants) then indoctrinate/ brainwash people to make them think the ‘other’ is out to harm them in some way.</a:t>
            </a:r>
          </a:p>
        </p:txBody>
      </p:sp>
      <p:pic>
        <p:nvPicPr>
          <p:cNvPr id="10" name="Picture 2" descr="http://www.dcplanning.org/kiosk/images/stories/buttons/back_button.png">
            <a:hlinkClick r:id="rId3" action="ppaction://hlinksldjump"/>
            <a:extLst>
              <a:ext uri="{FF2B5EF4-FFF2-40B4-BE49-F238E27FC236}">
                <a16:creationId xmlns:a16="http://schemas.microsoft.com/office/drawing/2014/main" id="{540D6CB2-CFF2-45CC-A3C9-D64B29B09BBB}"/>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32234" y="5515089"/>
            <a:ext cx="2226852" cy="134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4672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287867" y="64791"/>
            <a:ext cx="10515600" cy="1194848"/>
          </a:xfrm>
        </p:spPr>
        <p:txBody>
          <a:bodyPr>
            <a:normAutofit/>
          </a:bodyPr>
          <a:lstStyle/>
          <a:p>
            <a:r>
              <a:rPr lang="en-GB" b="1" dirty="0">
                <a:solidFill>
                  <a:schemeClr val="tx2"/>
                </a:solidFill>
              </a:rPr>
              <a:t>Rivals </a:t>
            </a:r>
            <a:r>
              <a:rPr lang="en-GB" b="1" dirty="0">
                <a:solidFill>
                  <a:srgbClr val="00B0F0"/>
                </a:solidFill>
              </a:rPr>
              <a:t>-</a:t>
            </a:r>
            <a:r>
              <a:rPr lang="en-GB" b="1" dirty="0">
                <a:solidFill>
                  <a:schemeClr val="tx2"/>
                </a:solidFill>
              </a:rPr>
              <a:t> Internal Opposition </a:t>
            </a:r>
          </a:p>
        </p:txBody>
      </p:sp>
      <p:sp>
        <p:nvSpPr>
          <p:cNvPr id="4" name="TextBox 3">
            <a:extLst>
              <a:ext uri="{FF2B5EF4-FFF2-40B4-BE49-F238E27FC236}">
                <a16:creationId xmlns:a16="http://schemas.microsoft.com/office/drawing/2014/main" id="{B85333F3-502C-4603-A03A-22B6925DB2CA}"/>
              </a:ext>
            </a:extLst>
          </p:cNvPr>
          <p:cNvSpPr txBox="1"/>
          <p:nvPr/>
        </p:nvSpPr>
        <p:spPr>
          <a:xfrm>
            <a:off x="287867" y="1075466"/>
            <a:ext cx="7630769" cy="6324808"/>
          </a:xfrm>
          <a:prstGeom prst="rect">
            <a:avLst/>
          </a:prstGeom>
          <a:noFill/>
        </p:spPr>
        <p:txBody>
          <a:bodyPr wrap="square" rtlCol="0">
            <a:spAutoFit/>
          </a:bodyPr>
          <a:lstStyle/>
          <a:p>
            <a:pPr>
              <a:spcBef>
                <a:spcPts val="600"/>
              </a:spcBef>
            </a:pPr>
            <a:r>
              <a:rPr lang="en-GB" sz="2500" dirty="0"/>
              <a:t>A wannabee dictator is probably will not be the only person in the country who wants to lead it.  These rivals must be taken out. This can be done in a number of ways.</a:t>
            </a:r>
            <a:br>
              <a:rPr lang="en-GB" sz="2500" dirty="0"/>
            </a:br>
            <a:br>
              <a:rPr lang="en-GB" sz="2500" dirty="0"/>
            </a:br>
            <a:r>
              <a:rPr lang="en-GB" sz="2500" dirty="0"/>
              <a:t>1 </a:t>
            </a:r>
            <a:r>
              <a:rPr lang="en-GB" sz="2500" b="1" dirty="0">
                <a:solidFill>
                  <a:srgbClr val="00B0F0"/>
                </a:solidFill>
              </a:rPr>
              <a:t>--</a:t>
            </a:r>
            <a:r>
              <a:rPr lang="en-GB" sz="2500" dirty="0"/>
              <a:t> Discredit opponents using the propaganda machine to make up negative stories or scandals about them. Destroy their reputation.</a:t>
            </a:r>
            <a:br>
              <a:rPr lang="en-GB" sz="2500" dirty="0"/>
            </a:br>
            <a:br>
              <a:rPr lang="en-GB" sz="2500" dirty="0"/>
            </a:br>
            <a:r>
              <a:rPr lang="en-GB" sz="2500" dirty="0"/>
              <a:t>2 </a:t>
            </a:r>
            <a:r>
              <a:rPr lang="en-GB" sz="2500" b="1" dirty="0">
                <a:solidFill>
                  <a:srgbClr val="00B0F0"/>
                </a:solidFill>
              </a:rPr>
              <a:t>--</a:t>
            </a:r>
            <a:r>
              <a:rPr lang="en-GB" sz="2500" dirty="0"/>
              <a:t> Have opponents, arrested on made up charges. Bribery, corruption or tax evasion are easy enough.</a:t>
            </a:r>
          </a:p>
          <a:p>
            <a:pPr>
              <a:spcBef>
                <a:spcPts val="600"/>
              </a:spcBef>
            </a:pPr>
            <a:br>
              <a:rPr lang="en-GB" sz="2500" dirty="0"/>
            </a:br>
            <a:r>
              <a:rPr lang="en-GB" sz="2500" dirty="0"/>
              <a:t>3</a:t>
            </a:r>
            <a:r>
              <a:rPr lang="en-GB" sz="2500" b="1" dirty="0">
                <a:solidFill>
                  <a:srgbClr val="00B0F0"/>
                </a:solidFill>
              </a:rPr>
              <a:t> -- </a:t>
            </a:r>
            <a:r>
              <a:rPr lang="en-GB" sz="2500" dirty="0"/>
              <a:t>Have them murdered</a:t>
            </a:r>
            <a:r>
              <a:rPr lang="en-GB" sz="2500"/>
              <a:t>, accidents, </a:t>
            </a:r>
            <a:r>
              <a:rPr lang="en-GB" sz="2500" dirty="0"/>
              <a:t>s</a:t>
            </a:r>
            <a:r>
              <a:rPr lang="en-GB" sz="2500"/>
              <a:t>uicides </a:t>
            </a:r>
            <a:r>
              <a:rPr lang="en-GB" sz="2500" dirty="0"/>
              <a:t>or mysterious poisonings work well. </a:t>
            </a:r>
            <a:br>
              <a:rPr lang="en-GB" sz="2500" dirty="0"/>
            </a:br>
            <a:br>
              <a:rPr lang="en-GB" sz="2500" dirty="0"/>
            </a:br>
            <a:endParaRPr lang="en-GB" sz="2500" dirty="0"/>
          </a:p>
        </p:txBody>
      </p:sp>
      <p:pic>
        <p:nvPicPr>
          <p:cNvPr id="3074" name="Picture 2">
            <a:extLst>
              <a:ext uri="{FF2B5EF4-FFF2-40B4-BE49-F238E27FC236}">
                <a16:creationId xmlns:a16="http://schemas.microsoft.com/office/drawing/2014/main" id="{C8CDBFC4-80BE-4201-A158-52D5BC462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64" t="-1468" r="20723" b="17531"/>
          <a:stretch/>
        </p:blipFill>
        <p:spPr bwMode="auto">
          <a:xfrm>
            <a:off x="7918636" y="1072685"/>
            <a:ext cx="3862958" cy="52685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Circle Blue Play 1 Pressed Icon - Vista Play Stop Pause Icons ...">
            <a:hlinkClick r:id="rId3"/>
            <a:extLst>
              <a:ext uri="{FF2B5EF4-FFF2-40B4-BE49-F238E27FC236}">
                <a16:creationId xmlns:a16="http://schemas.microsoft.com/office/drawing/2014/main" id="{C88561B9-5291-4467-A025-0A4A2E931006}"/>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0181327" y="384259"/>
            <a:ext cx="1750760" cy="17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2" descr="http://www.dcplanning.org/kiosk/images/stories/buttons/back_button.png">
            <a:hlinkClick r:id="rId5" action="ppaction://hlinksldjump"/>
            <a:extLst>
              <a:ext uri="{FF2B5EF4-FFF2-40B4-BE49-F238E27FC236}">
                <a16:creationId xmlns:a16="http://schemas.microsoft.com/office/drawing/2014/main" id="{540D6CB2-CFF2-45CC-A3C9-D64B29B09BBB}"/>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74104" y="5426529"/>
            <a:ext cx="2266263" cy="136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6274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48680" y="220994"/>
            <a:ext cx="6311399" cy="1308295"/>
          </a:xfrm>
        </p:spPr>
        <p:txBody>
          <a:bodyPr>
            <a:normAutofit/>
          </a:bodyPr>
          <a:lstStyle/>
          <a:p>
            <a:r>
              <a:rPr lang="en-GB" sz="8000" b="1" dirty="0">
                <a:solidFill>
                  <a:schemeClr val="tx2"/>
                </a:solidFill>
              </a:rPr>
              <a:t>R</a:t>
            </a:r>
            <a:r>
              <a:rPr lang="en-GB" sz="8000" dirty="0">
                <a:solidFill>
                  <a:schemeClr val="tx2"/>
                </a:solidFill>
              </a:rPr>
              <a:t>eligion</a:t>
            </a:r>
            <a:r>
              <a:rPr lang="en-GB" sz="6000" dirty="0"/>
              <a:t> </a:t>
            </a:r>
          </a:p>
        </p:txBody>
      </p:sp>
      <p:sp>
        <p:nvSpPr>
          <p:cNvPr id="4" name="TextBox 3">
            <a:extLst>
              <a:ext uri="{FF2B5EF4-FFF2-40B4-BE49-F238E27FC236}">
                <a16:creationId xmlns:a16="http://schemas.microsoft.com/office/drawing/2014/main" id="{B85333F3-502C-4603-A03A-22B6925DB2CA}"/>
              </a:ext>
            </a:extLst>
          </p:cNvPr>
          <p:cNvSpPr txBox="1"/>
          <p:nvPr/>
        </p:nvSpPr>
        <p:spPr>
          <a:xfrm>
            <a:off x="344100" y="1633461"/>
            <a:ext cx="6152579" cy="7094250"/>
          </a:xfrm>
          <a:prstGeom prst="rect">
            <a:avLst/>
          </a:prstGeom>
          <a:noFill/>
        </p:spPr>
        <p:txBody>
          <a:bodyPr wrap="square" rtlCol="0">
            <a:spAutoFit/>
          </a:bodyPr>
          <a:lstStyle/>
          <a:p>
            <a:pPr>
              <a:spcBef>
                <a:spcPts val="600"/>
              </a:spcBef>
            </a:pPr>
            <a:r>
              <a:rPr lang="en-GB" sz="2500" dirty="0"/>
              <a:t>One barrier to becoming an all powerful leader of a country is the established </a:t>
            </a:r>
            <a:r>
              <a:rPr lang="en-GB" sz="2500" b="1" dirty="0"/>
              <a:t>religion</a:t>
            </a:r>
            <a:r>
              <a:rPr lang="en-GB" sz="2500" dirty="0"/>
              <a:t>. Not only do religious texts such as the Bible, Quran or Torah represent a danger to a dictator – but so to do the leaders who preach to the people in churches, mosques or synagogues. </a:t>
            </a:r>
            <a:br>
              <a:rPr lang="en-GB" sz="2500" dirty="0"/>
            </a:br>
            <a:br>
              <a:rPr lang="en-GB" sz="2500" dirty="0"/>
            </a:br>
            <a:br>
              <a:rPr lang="en-GB" sz="2500" dirty="0"/>
            </a:br>
            <a:r>
              <a:rPr lang="en-GB" sz="2500" b="1" dirty="0"/>
              <a:t>Why is it difficult for dictators to </a:t>
            </a:r>
            <a:br>
              <a:rPr lang="en-GB" sz="2500" b="1" dirty="0"/>
            </a:br>
            <a:r>
              <a:rPr lang="en-GB" sz="2500" b="1" dirty="0"/>
              <a:t>silence religious leaders and change </a:t>
            </a:r>
            <a:br>
              <a:rPr lang="en-GB" sz="2500" b="1" dirty="0"/>
            </a:br>
            <a:r>
              <a:rPr lang="en-GB" sz="2500" b="1" dirty="0"/>
              <a:t>people’s religious beliefs if</a:t>
            </a:r>
            <a:br>
              <a:rPr lang="en-GB" sz="2500" b="1" dirty="0"/>
            </a:br>
            <a:r>
              <a:rPr lang="en-GB" sz="2500" b="1" dirty="0"/>
              <a:t>their values clash with theirs?</a:t>
            </a:r>
            <a:br>
              <a:rPr lang="en-GB" sz="2500" dirty="0"/>
            </a:br>
            <a:br>
              <a:rPr lang="en-GB" sz="2500" dirty="0"/>
            </a:br>
            <a:br>
              <a:rPr lang="en-GB" sz="2500" dirty="0"/>
            </a:br>
            <a:br>
              <a:rPr lang="en-GB" sz="2500" dirty="0"/>
            </a:br>
            <a:endParaRPr lang="en-GB" sz="2500" dirty="0"/>
          </a:p>
          <a:p>
            <a:pPr>
              <a:spcBef>
                <a:spcPts val="600"/>
              </a:spcBef>
            </a:pPr>
            <a:endParaRPr lang="en-GB" sz="2500" dirty="0"/>
          </a:p>
        </p:txBody>
      </p:sp>
      <p:pic>
        <p:nvPicPr>
          <p:cNvPr id="3076" name="Picture 4" descr="Religion in Nazi Germany">
            <a:extLst>
              <a:ext uri="{FF2B5EF4-FFF2-40B4-BE49-F238E27FC236}">
                <a16:creationId xmlns:a16="http://schemas.microsoft.com/office/drawing/2014/main" id="{C6A02C85-6440-4266-95B9-8F1D1E592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599" y="397259"/>
            <a:ext cx="4037402" cy="2895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cplanning.org/kiosk/images/stories/buttons/back_button.png">
            <a:hlinkClick r:id="rId3" action="ppaction://hlinksldjump"/>
            <a:extLst>
              <a:ext uri="{FF2B5EF4-FFF2-40B4-BE49-F238E27FC236}">
                <a16:creationId xmlns:a16="http://schemas.microsoft.com/office/drawing/2014/main" id="{8BDC2493-0ECA-4825-AD13-6A1651951073}"/>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704115" y="5703484"/>
            <a:ext cx="1749446" cy="10550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as religion allowed in the Soviet Union? - Quora">
            <a:extLst>
              <a:ext uri="{FF2B5EF4-FFF2-40B4-BE49-F238E27FC236}">
                <a16:creationId xmlns:a16="http://schemas.microsoft.com/office/drawing/2014/main" id="{7E5FF6AB-BB98-4208-9107-7077A7D58F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036"/>
          <a:stretch/>
        </p:blipFill>
        <p:spPr bwMode="auto">
          <a:xfrm>
            <a:off x="7721600" y="3565155"/>
            <a:ext cx="4037401" cy="3025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34728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7439</TotalTime>
  <Words>1728</Words>
  <Application>Microsoft Office PowerPoint</Application>
  <PresentationFormat>Widescreen</PresentationFormat>
  <Paragraphs>71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Depth</vt:lpstr>
      <vt:lpstr>PowerPoint Presentation</vt:lpstr>
      <vt:lpstr>Navigation …</vt:lpstr>
      <vt:lpstr>PowerPoint Presentation</vt:lpstr>
      <vt:lpstr>What is a Dictator?</vt:lpstr>
      <vt:lpstr>Relevant Resources</vt:lpstr>
      <vt:lpstr>Be a Control Freak!</vt:lpstr>
      <vt:lpstr>Media - for propaganda</vt:lpstr>
      <vt:lpstr>Rivals - Internal Opposition </vt:lpstr>
      <vt:lpstr>Religion </vt:lpstr>
      <vt:lpstr>Winning Hearts + Minds </vt:lpstr>
      <vt:lpstr>Economy </vt:lpstr>
      <vt:lpstr>Judiciary - Legal System  </vt:lpstr>
      <vt:lpstr> The Political Process /  System</vt:lpstr>
      <vt:lpstr>Military  </vt:lpstr>
      <vt:lpstr>PowerPoint Presentation</vt:lpstr>
      <vt:lpstr>Joseph Stalin</vt:lpstr>
      <vt:lpstr>Colonel Gaddafi </vt:lpstr>
      <vt:lpstr>Idi Amin</vt:lpstr>
      <vt:lpstr>Vladimir Putin</vt:lpstr>
      <vt:lpstr>Fidel Castro</vt:lpstr>
      <vt:lpstr>Adolf Hitler</vt:lpstr>
      <vt:lpstr>Saddam Hussein</vt:lpstr>
      <vt:lpstr>Kim Jong 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 suspects</dc:title>
  <dc:creator>Phil icHistory</dc:creator>
  <cp:lastModifiedBy>Phil</cp:lastModifiedBy>
  <cp:revision>174</cp:revision>
  <dcterms:created xsi:type="dcterms:W3CDTF">2014-03-03T13:06:21Z</dcterms:created>
  <dcterms:modified xsi:type="dcterms:W3CDTF">2022-04-06T19:34:01Z</dcterms:modified>
</cp:coreProperties>
</file>