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6" r:id="rId2"/>
    <p:sldId id="258" r:id="rId3"/>
    <p:sldId id="267" r:id="rId4"/>
    <p:sldId id="257" r:id="rId5"/>
    <p:sldId id="259" r:id="rId6"/>
    <p:sldId id="265" r:id="rId7"/>
    <p:sldId id="261" r:id="rId8"/>
    <p:sldId id="264" r:id="rId9"/>
    <p:sldId id="260"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8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10/19/2016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hyperlink" Target="http://www.ichistory.com/english-civil-war.html" TargetMode="External"/><Relationship Id="rId5" Type="http://schemas.openxmlformats.org/officeDocument/2006/relationships/image" Target="../media/image5.png"/><Relationship Id="rId4" Type="http://schemas.openxmlformats.org/officeDocument/2006/relationships/hyperlink" Target="http://www.bbc.co.uk/bitesize/ks3/history/tudors_stuarts/charles_i_civil_war/video/"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8.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11" Type="http://schemas.microsoft.com/office/2007/relationships/hdphoto" Target="../media/hdphoto1.wdp"/><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22.jpeg"/><Relationship Id="rId3" Type="http://schemas.openxmlformats.org/officeDocument/2006/relationships/image" Target="../media/image6.png"/><Relationship Id="rId7" Type="http://schemas.openxmlformats.org/officeDocument/2006/relationships/image" Target="../media/image19.jpeg"/><Relationship Id="rId12" Type="http://schemas.openxmlformats.org/officeDocument/2006/relationships/slide" Target="slide10.xml"/><Relationship Id="rId17" Type="http://schemas.openxmlformats.org/officeDocument/2006/relationships/image" Target="../media/image24.jpeg"/><Relationship Id="rId2" Type="http://schemas.openxmlformats.org/officeDocument/2006/relationships/hyperlink" Target="http://www.ichistory.com/english-civil-war.html" TargetMode="External"/><Relationship Id="rId16"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21.jpeg"/><Relationship Id="rId5" Type="http://schemas.openxmlformats.org/officeDocument/2006/relationships/image" Target="../media/image7.png"/><Relationship Id="rId15" Type="http://schemas.openxmlformats.org/officeDocument/2006/relationships/image" Target="../media/image23.jpeg"/><Relationship Id="rId10" Type="http://schemas.openxmlformats.org/officeDocument/2006/relationships/slide" Target="slide7.xml"/><Relationship Id="rId4" Type="http://schemas.openxmlformats.org/officeDocument/2006/relationships/slide" Target="slide3.xml"/><Relationship Id="rId9" Type="http://schemas.openxmlformats.org/officeDocument/2006/relationships/image" Target="../media/image20.jpeg"/><Relationship Id="rId1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hyperlink" Target="https://www.youtube.com/watch?v=sq_LdfJ8uAQ" TargetMode="External"/><Relationship Id="rId5" Type="http://schemas.openxmlformats.org/officeDocument/2006/relationships/image" Target="../media/image26.pn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Xz1XORmNP2M" TargetMode="External"/><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hyperlink" Target="https://www.youtube.com/watch?v=uCmdTRgNaP8" TargetMode="External"/><Relationship Id="rId5" Type="http://schemas.openxmlformats.org/officeDocument/2006/relationships/image" Target="../media/image4.pn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5825" y="2001925"/>
            <a:ext cx="9039226" cy="2509213"/>
          </a:xfrm>
        </p:spPr>
        <p:txBody>
          <a:bodyPr>
            <a:noAutofit/>
          </a:bodyPr>
          <a:lstStyle/>
          <a:p>
            <a:pPr algn="l"/>
            <a:r>
              <a:rPr lang="en-GB" sz="10000" dirty="0">
                <a:latin typeface="Franklin Gothic Heavy" panose="020B0903020102020204" pitchFamily="34" charset="0"/>
              </a:rPr>
              <a:t>The English </a:t>
            </a:r>
            <a:br>
              <a:rPr lang="en-GB" sz="10000" dirty="0">
                <a:latin typeface="Franklin Gothic Heavy" panose="020B0903020102020204" pitchFamily="34" charset="0"/>
              </a:rPr>
            </a:br>
            <a:r>
              <a:rPr lang="en-GB" sz="10000" dirty="0">
                <a:latin typeface="Franklin Gothic Heavy" panose="020B0903020102020204" pitchFamily="34" charset="0"/>
              </a:rPr>
              <a:t>CIVIL wars</a:t>
            </a:r>
          </a:p>
        </p:txBody>
      </p:sp>
      <p:sp>
        <p:nvSpPr>
          <p:cNvPr id="9" name="Rectangle 8"/>
          <p:cNvSpPr/>
          <p:nvPr/>
        </p:nvSpPr>
        <p:spPr>
          <a:xfrm>
            <a:off x="5405438" y="4831659"/>
            <a:ext cx="5677738" cy="584775"/>
          </a:xfrm>
          <a:prstGeom prst="rect">
            <a:avLst/>
          </a:prstGeom>
        </p:spPr>
        <p:txBody>
          <a:bodyPr wrap="square">
            <a:spAutoFit/>
          </a:bodyPr>
          <a:lstStyle/>
          <a:p>
            <a:pPr algn="ctr"/>
            <a:r>
              <a:rPr lang="en-GB" sz="3200" b="1" dirty="0">
                <a:latin typeface="AR CENA" panose="02000000000000000000" pitchFamily="2" charset="0"/>
              </a:rPr>
              <a:t>by icHistory</a:t>
            </a:r>
          </a:p>
        </p:txBody>
      </p:sp>
    </p:spTree>
    <p:extLst>
      <p:ext uri="{BB962C8B-B14F-4D97-AF65-F5344CB8AC3E}">
        <p14:creationId xmlns:p14="http://schemas.microsoft.com/office/powerpoint/2010/main" val="1879037906"/>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721" y="249661"/>
            <a:ext cx="11366457" cy="1024806"/>
          </a:xfrm>
        </p:spPr>
        <p:txBody>
          <a:bodyPr>
            <a:normAutofit/>
          </a:bodyPr>
          <a:lstStyle/>
          <a:p>
            <a:pPr algn="l"/>
            <a:r>
              <a:rPr lang="en-GB" sz="6400" dirty="0"/>
              <a:t>MONEY</a:t>
            </a:r>
            <a:r>
              <a:rPr lang="en-GB" sz="6000" dirty="0"/>
              <a:t> </a:t>
            </a:r>
          </a:p>
        </p:txBody>
      </p:sp>
      <p:pic>
        <p:nvPicPr>
          <p:cNvPr id="3076" name="Picture 4" descr="http://images02.f-i.com/nickelodeon/kca/design/cool-icon2.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217" y="301673"/>
            <a:ext cx="955319" cy="9727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0336" y="1745768"/>
            <a:ext cx="5483226" cy="4985980"/>
          </a:xfrm>
          <a:prstGeom prst="rect">
            <a:avLst/>
          </a:prstGeom>
        </p:spPr>
        <p:txBody>
          <a:bodyPr wrap="square">
            <a:spAutoFit/>
          </a:bodyPr>
          <a:lstStyle/>
          <a:p>
            <a:r>
              <a:rPr lang="en-GB" sz="2000" dirty="0"/>
              <a:t>Although James and Charles often made decisions without asking the permission of Parliament they needed Parliament to help raise money in the form of taxes.</a:t>
            </a:r>
            <a:br>
              <a:rPr lang="en-GB" sz="2000" dirty="0"/>
            </a:br>
            <a:br>
              <a:rPr lang="en-GB" sz="2000" dirty="0"/>
            </a:br>
            <a:r>
              <a:rPr lang="en-GB" sz="2000" dirty="0"/>
              <a:t>One of the major clashes under the rule of James came after Parliament told the king they would not support their him with the raising of </a:t>
            </a:r>
            <a:r>
              <a:rPr lang="en-GB" sz="2000" b="1" dirty="0"/>
              <a:t>Custom Duties</a:t>
            </a:r>
            <a:r>
              <a:rPr lang="en-GB" sz="2000" dirty="0"/>
              <a:t>.</a:t>
            </a:r>
            <a:br>
              <a:rPr lang="en-GB" sz="2000" dirty="0"/>
            </a:br>
            <a:br>
              <a:rPr lang="en-GB" sz="2000" dirty="0"/>
            </a:br>
            <a:r>
              <a:rPr lang="en-GB" sz="2000" dirty="0"/>
              <a:t>Similarly, Charles argued over money. He used a Star Court Chamber to essentially force rich men to pay for titles or face fines. Charles also angered many people when he ordered that all people pay </a:t>
            </a:r>
            <a:r>
              <a:rPr lang="en-GB" sz="2000" b="1" dirty="0"/>
              <a:t>Ship Money</a:t>
            </a:r>
            <a:r>
              <a:rPr lang="en-GB" sz="2000" dirty="0"/>
              <a:t>. This had traditionally only been paid by people living near the sea.</a:t>
            </a:r>
            <a:br>
              <a:rPr lang="en-GB" dirty="0"/>
            </a:br>
            <a:endParaRPr lang="en-GB" dirty="0">
              <a:latin typeface="Calibri" panose="020F0502020204030204" pitchFamily="34" charset="0"/>
            </a:endParaRPr>
          </a:p>
        </p:txBody>
      </p:sp>
      <p:pic>
        <p:nvPicPr>
          <p:cNvPr id="7170" name="Picture 2" descr="Image result for ship money ta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249" y="1745768"/>
            <a:ext cx="6082690" cy="4562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098431"/>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439" y="157689"/>
            <a:ext cx="9972730" cy="816583"/>
          </a:xfrm>
        </p:spPr>
        <p:txBody>
          <a:bodyPr>
            <a:normAutofit/>
          </a:bodyPr>
          <a:lstStyle/>
          <a:p>
            <a:pPr algn="l"/>
            <a:r>
              <a:rPr lang="en-GB" dirty="0"/>
              <a:t>Navigation and action buttons</a:t>
            </a:r>
          </a:p>
        </p:txBody>
      </p:sp>
      <p:sp>
        <p:nvSpPr>
          <p:cNvPr id="5" name="TextBox 4"/>
          <p:cNvSpPr txBox="1"/>
          <p:nvPr/>
        </p:nvSpPr>
        <p:spPr>
          <a:xfrm>
            <a:off x="1900532" y="3572642"/>
            <a:ext cx="9929518" cy="954107"/>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Click the YouTube symbols on pages to connect to external videos. (There is a good summary attached here too ) </a:t>
            </a:r>
          </a:p>
        </p:txBody>
      </p:sp>
      <p:pic>
        <p:nvPicPr>
          <p:cNvPr id="6" name="Picture 4" descr="http://images02.f-i.com/nickelodeon/kca/design/cool-icon2.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82" y="2231792"/>
            <a:ext cx="1066514" cy="10860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00531" y="2386961"/>
            <a:ext cx="6905961"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Click to return to sub menus</a:t>
            </a:r>
            <a:r>
              <a:rPr lang="en-GB" sz="2800" dirty="0"/>
              <a:t>.</a:t>
            </a:r>
          </a:p>
        </p:txBody>
      </p:sp>
      <p:pic>
        <p:nvPicPr>
          <p:cNvPr id="9218" name="Picture 2" descr="Image result for youtube icon no backgroun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481" y="3530861"/>
            <a:ext cx="1085851" cy="10858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Image result for pdf file no background">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481" y="5042803"/>
            <a:ext cx="1066514" cy="106651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900532" y="4927600"/>
            <a:ext cx="8798261" cy="954107"/>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Click the PDF symbol on pages to access free supporting student resources, PowerPoint  and worksheets.</a:t>
            </a:r>
          </a:p>
        </p:txBody>
      </p:sp>
      <p:pic>
        <p:nvPicPr>
          <p:cNvPr id="12" name="Picture 24" descr="Image result for main menu button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338" y="870781"/>
            <a:ext cx="1155994" cy="114796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900531" y="1113513"/>
            <a:ext cx="6905961"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Click to return to the main menu</a:t>
            </a:r>
            <a:r>
              <a:rPr lang="en-GB" sz="2800" dirty="0"/>
              <a:t>.</a:t>
            </a:r>
          </a:p>
        </p:txBody>
      </p:sp>
    </p:spTree>
    <p:extLst>
      <p:ext uri="{BB962C8B-B14F-4D97-AF65-F5344CB8AC3E}">
        <p14:creationId xmlns:p14="http://schemas.microsoft.com/office/powerpoint/2010/main" val="3639593670"/>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descr="Image result"/>
          <p:cNvPicPr>
            <a:picLocks noChangeAspect="1" noChangeArrowheads="1"/>
          </p:cNvPicPr>
          <p:nvPr/>
        </p:nvPicPr>
        <p:blipFill rotWithShape="1">
          <a:blip r:embed="rId2">
            <a:extLst>
              <a:ext uri="{28A0092B-C50C-407E-A947-70E740481C1C}">
                <a14:useLocalDpi xmlns:a14="http://schemas.microsoft.com/office/drawing/2010/main" val="0"/>
              </a:ext>
            </a:extLst>
          </a:blip>
          <a:srcRect r="22019" b="1780"/>
          <a:stretch/>
        </p:blipFill>
        <p:spPr bwMode="auto">
          <a:xfrm>
            <a:off x="2977727" y="3923798"/>
            <a:ext cx="3315560" cy="234004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Image result for cromwell head"/>
          <p:cNvPicPr>
            <a:picLocks noChangeAspect="1" noChangeArrowheads="1"/>
          </p:cNvPicPr>
          <p:nvPr/>
        </p:nvPicPr>
        <p:blipFill rotWithShape="1">
          <a:blip r:embed="rId3">
            <a:extLst>
              <a:ext uri="{28A0092B-C50C-407E-A947-70E740481C1C}">
                <a14:useLocalDpi xmlns:a14="http://schemas.microsoft.com/office/drawing/2010/main" val="0"/>
              </a:ext>
            </a:extLst>
          </a:blip>
          <a:srcRect l="440" t="1298" r="48759" b="23"/>
          <a:stretch/>
        </p:blipFill>
        <p:spPr bwMode="auto">
          <a:xfrm>
            <a:off x="9945904" y="3967505"/>
            <a:ext cx="2002188" cy="230713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Image result for english civil war"/>
          <p:cNvPicPr>
            <a:picLocks noChangeAspect="1" noChangeArrowheads="1"/>
          </p:cNvPicPr>
          <p:nvPr/>
        </p:nvPicPr>
        <p:blipFill rotWithShape="1">
          <a:blip r:embed="rId4">
            <a:extLst>
              <a:ext uri="{28A0092B-C50C-407E-A947-70E740481C1C}">
                <a14:useLocalDpi xmlns:a14="http://schemas.microsoft.com/office/drawing/2010/main" val="0"/>
              </a:ext>
            </a:extLst>
          </a:blip>
          <a:srcRect l="9565" t="-1077" r="15511" b="1077"/>
          <a:stretch/>
        </p:blipFill>
        <p:spPr bwMode="auto">
          <a:xfrm>
            <a:off x="190080" y="3895888"/>
            <a:ext cx="2553325" cy="236848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T235665A"/>
          <p:cNvPicPr>
            <a:picLocks noChangeAspect="1" noChangeArrowheads="1"/>
          </p:cNvPicPr>
          <p:nvPr/>
        </p:nvPicPr>
        <p:blipFill rotWithShape="1">
          <a:blip r:embed="rId5">
            <a:extLst>
              <a:ext uri="{28A0092B-C50C-407E-A947-70E740481C1C}">
                <a14:useLocalDpi xmlns:a14="http://schemas.microsoft.com/office/drawing/2010/main" val="0"/>
              </a:ext>
            </a:extLst>
          </a:blip>
          <a:srcRect l="2270" r="7789" b="2055"/>
          <a:stretch/>
        </p:blipFill>
        <p:spPr bwMode="auto">
          <a:xfrm>
            <a:off x="6468809" y="3956712"/>
            <a:ext cx="3032246" cy="233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Image result for roundheads"/>
          <p:cNvPicPr>
            <a:picLocks noChangeAspect="1" noChangeArrowheads="1"/>
          </p:cNvPicPr>
          <p:nvPr/>
        </p:nvPicPr>
        <p:blipFill rotWithShape="1">
          <a:blip r:embed="rId6">
            <a:extLst>
              <a:ext uri="{28A0092B-C50C-407E-A947-70E740481C1C}">
                <a14:useLocalDpi xmlns:a14="http://schemas.microsoft.com/office/drawing/2010/main" val="0"/>
              </a:ext>
            </a:extLst>
          </a:blip>
          <a:srcRect l="6675" r="22625"/>
          <a:stretch/>
        </p:blipFill>
        <p:spPr bwMode="auto">
          <a:xfrm>
            <a:off x="6901527" y="1196107"/>
            <a:ext cx="2845647" cy="23928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oliver cromwell"/>
          <p:cNvPicPr>
            <a:picLocks noChangeAspect="1" noChangeArrowheads="1"/>
          </p:cNvPicPr>
          <p:nvPr/>
        </p:nvPicPr>
        <p:blipFill rotWithShape="1">
          <a:blip r:embed="rId7">
            <a:extLst>
              <a:ext uri="{28A0092B-C50C-407E-A947-70E740481C1C}">
                <a14:useLocalDpi xmlns:a14="http://schemas.microsoft.com/office/drawing/2010/main" val="0"/>
              </a:ext>
            </a:extLst>
          </a:blip>
          <a:srcRect r="13224"/>
          <a:stretch/>
        </p:blipFill>
        <p:spPr bwMode="auto">
          <a:xfrm>
            <a:off x="3574443" y="1196108"/>
            <a:ext cx="3155769" cy="2421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p:cNvPicPr>
            <a:picLocks noChangeAspect="1" noChangeArrowheads="1"/>
          </p:cNvPicPr>
          <p:nvPr/>
        </p:nvPicPr>
        <p:blipFill rotWithShape="1">
          <a:blip r:embed="rId8">
            <a:extLst>
              <a:ext uri="{28A0092B-C50C-407E-A947-70E740481C1C}">
                <a14:useLocalDpi xmlns:a14="http://schemas.microsoft.com/office/drawing/2010/main" val="0"/>
              </a:ext>
            </a:extLst>
          </a:blip>
          <a:srcRect l="3992" t="5249" r="3702" b="8056"/>
          <a:stretch/>
        </p:blipFill>
        <p:spPr bwMode="auto">
          <a:xfrm>
            <a:off x="191641" y="1239043"/>
            <a:ext cx="3188458" cy="240489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333635" y="73922"/>
            <a:ext cx="5677738" cy="1077218"/>
          </a:xfrm>
          <a:prstGeom prst="rect">
            <a:avLst/>
          </a:prstGeom>
        </p:spPr>
        <p:txBody>
          <a:bodyPr wrap="square">
            <a:spAutoFit/>
          </a:bodyPr>
          <a:lstStyle/>
          <a:p>
            <a:pPr algn="ctr"/>
            <a:r>
              <a:rPr lang="en-GB" sz="3200" b="1" dirty="0">
                <a:latin typeface="Arial" panose="020B0604020202020204" pitchFamily="34" charset="0"/>
                <a:cs typeface="Arial" panose="020B0604020202020204" pitchFamily="34" charset="0"/>
              </a:rPr>
              <a:t>Click on each image to find out more</a:t>
            </a:r>
            <a:r>
              <a:rPr lang="en-GB" sz="3200" b="1" dirty="0">
                <a:latin typeface="Calibri Light" panose="020F0302020204030204" pitchFamily="34" charset="0"/>
              </a:rPr>
              <a:t>.</a:t>
            </a:r>
          </a:p>
        </p:txBody>
      </p:sp>
      <p:sp>
        <p:nvSpPr>
          <p:cNvPr id="3" name="TextBox 2"/>
          <p:cNvSpPr txBox="1"/>
          <p:nvPr/>
        </p:nvSpPr>
        <p:spPr>
          <a:xfrm>
            <a:off x="191640" y="3305379"/>
            <a:ext cx="1666189"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BACKGROUND</a:t>
            </a:r>
          </a:p>
        </p:txBody>
      </p:sp>
      <p:sp>
        <p:nvSpPr>
          <p:cNvPr id="17" name="TextBox 16"/>
          <p:cNvSpPr txBox="1"/>
          <p:nvPr/>
        </p:nvSpPr>
        <p:spPr>
          <a:xfrm rot="16200000">
            <a:off x="2776965" y="2440085"/>
            <a:ext cx="2017711"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CAUSES OF THE WAR</a:t>
            </a:r>
          </a:p>
        </p:txBody>
      </p:sp>
      <p:sp>
        <p:nvSpPr>
          <p:cNvPr id="19" name="TextBox 18"/>
          <p:cNvSpPr txBox="1"/>
          <p:nvPr/>
        </p:nvSpPr>
        <p:spPr>
          <a:xfrm rot="5400000">
            <a:off x="1457996" y="4859619"/>
            <a:ext cx="2232262"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THE THREE CIVIL WARS</a:t>
            </a:r>
          </a:p>
        </p:txBody>
      </p:sp>
      <p:sp>
        <p:nvSpPr>
          <p:cNvPr id="14" name="TextBox 13"/>
          <p:cNvSpPr txBox="1"/>
          <p:nvPr/>
        </p:nvSpPr>
        <p:spPr>
          <a:xfrm>
            <a:off x="6461582" y="3947815"/>
            <a:ext cx="2549791"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TRIALS AND EXECUTIONS</a:t>
            </a:r>
          </a:p>
        </p:txBody>
      </p:sp>
      <p:sp>
        <p:nvSpPr>
          <p:cNvPr id="22" name="TextBox 21"/>
          <p:cNvSpPr txBox="1"/>
          <p:nvPr/>
        </p:nvSpPr>
        <p:spPr>
          <a:xfrm>
            <a:off x="3952016" y="5946877"/>
            <a:ext cx="2348497"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THE SECOND CIVIL WAR</a:t>
            </a:r>
          </a:p>
        </p:txBody>
      </p:sp>
      <p:sp>
        <p:nvSpPr>
          <p:cNvPr id="24" name="TextBox 23"/>
          <p:cNvSpPr txBox="1"/>
          <p:nvPr/>
        </p:nvSpPr>
        <p:spPr>
          <a:xfrm rot="16200000">
            <a:off x="8781545" y="4951794"/>
            <a:ext cx="2328718"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REVIEW + LEGACY</a:t>
            </a:r>
          </a:p>
        </p:txBody>
      </p:sp>
      <p:sp>
        <p:nvSpPr>
          <p:cNvPr id="26" name="TextBox 25"/>
          <p:cNvSpPr txBox="1"/>
          <p:nvPr/>
        </p:nvSpPr>
        <p:spPr>
          <a:xfrm>
            <a:off x="6863498" y="3276253"/>
            <a:ext cx="2290200"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ARMIES AND WARFARE </a:t>
            </a:r>
          </a:p>
        </p:txBody>
      </p:sp>
      <p:pic>
        <p:nvPicPr>
          <p:cNvPr id="2068" name="Picture 20" descr="Image result for coming soon no backgroun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395" y="970211"/>
            <a:ext cx="1749803" cy="88077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0" descr="Image result for coming soon no backgroun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3447" y="3997582"/>
            <a:ext cx="1232749" cy="62051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0" descr="Image result for coming soon no backgroun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29476" y="5540986"/>
            <a:ext cx="1200030" cy="60404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0" descr="Image result for coming soon no background"/>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0184323" y="1365386"/>
            <a:ext cx="1749803" cy="88077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0" descr="Image result for coming soon no background"/>
          <p:cNvPicPr>
            <a:picLocks noChangeAspect="1" noChangeArrowheads="1"/>
          </p:cNvPicPr>
          <p:nvPr/>
        </p:nvPicPr>
        <p:blipFill>
          <a:blip r:embed="rId12">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0652463" y="4027970"/>
            <a:ext cx="1232748" cy="62051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descr="Image result for coming soon no background"/>
          <p:cNvPicPr>
            <a:picLocks noChangeAspect="1" noChangeArrowheads="1"/>
          </p:cNvPicPr>
          <p:nvPr/>
        </p:nvPicPr>
        <p:blipFill>
          <a:blip r:embed="rId12">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8386264" y="1318377"/>
            <a:ext cx="1250217" cy="6293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39351" y="1151139"/>
            <a:ext cx="1894775" cy="240182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0008785" y="3243206"/>
            <a:ext cx="1876426"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WHO IS WHO?</a:t>
            </a:r>
          </a:p>
        </p:txBody>
      </p:sp>
      <p:pic>
        <p:nvPicPr>
          <p:cNvPr id="36" name="Picture 20" descr="Image result for coming soon no backgroun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770" y="5540986"/>
            <a:ext cx="1749803" cy="88077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descr="Image result for coming soon no backgroun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93179" y="1714777"/>
            <a:ext cx="1749803" cy="880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933452"/>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1700" y="98084"/>
            <a:ext cx="7649413" cy="1446550"/>
          </a:xfrm>
          <a:prstGeom prst="rect">
            <a:avLst/>
          </a:prstGeom>
        </p:spPr>
        <p:txBody>
          <a:bodyPr wrap="square">
            <a:spAutoFit/>
          </a:bodyPr>
          <a:lstStyle/>
          <a:p>
            <a:pPr algn="ctr"/>
            <a:r>
              <a:rPr lang="en-GB" sz="2800" b="1" dirty="0">
                <a:latin typeface="Arial" panose="020B0604020202020204" pitchFamily="34" charset="0"/>
                <a:cs typeface="Arial" panose="020B0604020202020204" pitchFamily="34" charset="0"/>
              </a:rPr>
              <a:t>Starter … guess the causes of the ECW </a:t>
            </a:r>
          </a:p>
          <a:p>
            <a:pPr algn="ctr"/>
            <a:r>
              <a:rPr lang="en-GB" sz="2000" dirty="0">
                <a:latin typeface="Arial" panose="020B0604020202020204" pitchFamily="34" charset="0"/>
                <a:cs typeface="Arial" panose="020B0604020202020204" pitchFamily="34" charset="0"/>
              </a:rPr>
              <a:t>Click icon </a:t>
            </a:r>
            <a:r>
              <a:rPr lang="en-GB" sz="2000" b="1" dirty="0">
                <a:latin typeface="Arial" panose="020B0604020202020204" pitchFamily="34" charset="0"/>
                <a:cs typeface="Arial" panose="020B0604020202020204" pitchFamily="34" charset="0"/>
              </a:rPr>
              <a:t>right</a:t>
            </a:r>
            <a:r>
              <a:rPr lang="en-GB" sz="2000" dirty="0">
                <a:latin typeface="Arial" panose="020B0604020202020204" pitchFamily="34" charset="0"/>
                <a:cs typeface="Arial" panose="020B0604020202020204" pitchFamily="34" charset="0"/>
              </a:rPr>
              <a:t> to download free supporting resources</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Click on each image to find out more </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p:txBody>
      </p:sp>
      <p:pic>
        <p:nvPicPr>
          <p:cNvPr id="3094" name="Picture 22" descr="Image result for pdf file no backgroun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385" y="224362"/>
            <a:ext cx="886215" cy="886215"/>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Image result for main menu button icon">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114" y="169859"/>
            <a:ext cx="1136657" cy="11287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a:hlinkClick r:id="rId6" action="ppaction://hlinksldjump"/>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640" r="17567"/>
          <a:stretch/>
        </p:blipFill>
        <p:spPr bwMode="auto">
          <a:xfrm>
            <a:off x="4725314" y="4290605"/>
            <a:ext cx="3919183" cy="21811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a:hlinkClick r:id="rId8" action="ppaction://hlinksldjump"/>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7776"/>
          <a:stretch/>
        </p:blipFill>
        <p:spPr bwMode="auto">
          <a:xfrm>
            <a:off x="5244745" y="1362716"/>
            <a:ext cx="3399752" cy="276125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a:hlinkClick r:id="rId10" action="ppaction://hlinksldjump"/>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8909"/>
          <a:stretch/>
        </p:blipFill>
        <p:spPr bwMode="auto">
          <a:xfrm>
            <a:off x="2549735" y="4290606"/>
            <a:ext cx="1982930" cy="218114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inland revenue">
            <a:hlinkClick r:id="rId12" action="ppaction://hlinksldjump"/>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039" r="2654"/>
          <a:stretch/>
        </p:blipFill>
        <p:spPr bwMode="auto">
          <a:xfrm>
            <a:off x="2503034" y="1362716"/>
            <a:ext cx="2604096" cy="276125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charles i">
            <a:hlinkClick r:id="rId14" action="ppaction://hlinksldjump"/>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2579" t="-623" r="27152" b="623"/>
          <a:stretch/>
        </p:blipFill>
        <p:spPr bwMode="auto">
          <a:xfrm>
            <a:off x="190301" y="1330669"/>
            <a:ext cx="2147065" cy="514108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JamesIEngland.jpg">
            <a:hlinkClick r:id="rId16" action="ppaction://hlinksldjump"/>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9890"/>
          <a:stretch/>
        </p:blipFill>
        <p:spPr bwMode="auto">
          <a:xfrm>
            <a:off x="8845868" y="1362716"/>
            <a:ext cx="2697290" cy="504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789429"/>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968" y="174171"/>
            <a:ext cx="8828665" cy="1024806"/>
          </a:xfrm>
        </p:spPr>
        <p:txBody>
          <a:bodyPr>
            <a:normAutofit/>
          </a:bodyPr>
          <a:lstStyle/>
          <a:p>
            <a:pPr algn="l"/>
            <a:r>
              <a:rPr lang="en-GB" sz="6600" dirty="0"/>
              <a:t>JAMES VI AND I</a:t>
            </a:r>
          </a:p>
        </p:txBody>
      </p:sp>
      <p:sp>
        <p:nvSpPr>
          <p:cNvPr id="4" name="TextBox 3"/>
          <p:cNvSpPr txBox="1"/>
          <p:nvPr/>
        </p:nvSpPr>
        <p:spPr>
          <a:xfrm>
            <a:off x="5382259" y="1357187"/>
            <a:ext cx="6519220" cy="4893647"/>
          </a:xfrm>
          <a:prstGeom prst="rect">
            <a:avLst/>
          </a:prstGeom>
          <a:noFill/>
        </p:spPr>
        <p:txBody>
          <a:bodyPr wrap="square" rtlCol="0">
            <a:spAutoFit/>
          </a:bodyPr>
          <a:lstStyle/>
          <a:p>
            <a:r>
              <a:rPr lang="en-GB" sz="2400" dirty="0">
                <a:latin typeface="Calibri" panose="020F0502020204030204" pitchFamily="34" charset="0"/>
              </a:rPr>
              <a:t>James VI of Scotland became James I of England when Elizabeth Tudor died in 1603. After the ‘Golden Age’ of rule under Elizabeth, James set the country on a path towards Civil War. </a:t>
            </a:r>
          </a:p>
          <a:p>
            <a:endParaRPr lang="en-GB" sz="2400" dirty="0">
              <a:latin typeface="Calibri" panose="020F0502020204030204" pitchFamily="34" charset="0"/>
            </a:endParaRPr>
          </a:p>
          <a:p>
            <a:r>
              <a:rPr lang="en-GB" sz="2400" dirty="0">
                <a:latin typeface="Calibri" panose="020F0502020204030204" pitchFamily="34" charset="0"/>
              </a:rPr>
              <a:t>He was a strong believer in the Divine Right of Kings, the idea that the king was chosen and was second only to God. This belief meant he often made new laws or rules without asking the permission of Parliament. Decisions involving money and religion angered many members of Parliament and he even locked them out of the Houses of Parliament for 10 years!</a:t>
            </a:r>
          </a:p>
        </p:txBody>
      </p:sp>
      <p:pic>
        <p:nvPicPr>
          <p:cNvPr id="9" name="Picture 4" descr="http://images02.f-i.com/nickelodeon/kca/design/cool-icon2.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6673" y="236888"/>
            <a:ext cx="944806" cy="96208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James 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969" y="1368023"/>
            <a:ext cx="4697945" cy="476114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94968" y="1368022"/>
            <a:ext cx="2372032"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JAMES VI AND JAMES I</a:t>
            </a:r>
          </a:p>
        </p:txBody>
      </p:sp>
      <p:pic>
        <p:nvPicPr>
          <p:cNvPr id="1064" name="Picture 40" descr="paper-clip1"/>
          <p:cNvPicPr>
            <a:picLocks noChangeAspect="1" noChangeArrowheads="1"/>
          </p:cNvPicPr>
          <p:nvPr/>
        </p:nvPicPr>
        <p:blipFill>
          <a:blip r:embed="rId5">
            <a:extLst>
              <a:ext uri="{28A0092B-C50C-407E-A947-70E740481C1C}">
                <a14:useLocalDpi xmlns:a14="http://schemas.microsoft.com/office/drawing/2010/main" val="0"/>
              </a:ext>
            </a:extLst>
          </a:blip>
          <a:srcRect r="66682" b="1265"/>
          <a:stretch>
            <a:fillRect/>
          </a:stretch>
        </p:blipFill>
        <p:spPr bwMode="auto">
          <a:xfrm rot="11642641">
            <a:off x="173926" y="5595339"/>
            <a:ext cx="981444" cy="3845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70" name="Picture 46" descr="Image result for youtube icon no background">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42503" y="236888"/>
            <a:ext cx="995300" cy="9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488139"/>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5327" y="1494971"/>
            <a:ext cx="5639935" cy="47163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03199" y="195246"/>
            <a:ext cx="11366457" cy="1024806"/>
          </a:xfrm>
        </p:spPr>
        <p:txBody>
          <a:bodyPr>
            <a:normAutofit/>
          </a:bodyPr>
          <a:lstStyle/>
          <a:p>
            <a:pPr algn="l"/>
            <a:r>
              <a:rPr lang="en-GB" sz="6600" dirty="0"/>
              <a:t>CHARLES I</a:t>
            </a:r>
            <a:endParaRPr lang="en-GB" dirty="0"/>
          </a:p>
        </p:txBody>
      </p:sp>
      <p:sp>
        <p:nvSpPr>
          <p:cNvPr id="3" name="Rectangle 2"/>
          <p:cNvSpPr/>
          <p:nvPr/>
        </p:nvSpPr>
        <p:spPr>
          <a:xfrm>
            <a:off x="203199" y="1331537"/>
            <a:ext cx="5308835" cy="4093428"/>
          </a:xfrm>
          <a:prstGeom prst="rect">
            <a:avLst/>
          </a:prstGeom>
        </p:spPr>
        <p:txBody>
          <a:bodyPr wrap="square">
            <a:spAutoFit/>
          </a:bodyPr>
          <a:lstStyle/>
          <a:p>
            <a:r>
              <a:rPr lang="en-GB" sz="2200" dirty="0">
                <a:latin typeface="Calibri" panose="020F0502020204030204" pitchFamily="34" charset="0"/>
                <a:cs typeface="Calibri" panose="020F0502020204030204" pitchFamily="34" charset="0"/>
              </a:rPr>
              <a:t>Charles I was the son of James I. Like his father he was a strong believer in the concept f the Divine Right of Kings. Charles was more arrogant ( big headed ) and conceited ( looked down on others ) than his father. He continued to battle with Parliament over similar things just like his father - money, religion and decision making. </a:t>
            </a:r>
            <a:br>
              <a:rPr lang="en-GB" sz="2200" dirty="0">
                <a:latin typeface="Calibri" panose="020F0502020204030204" pitchFamily="34" charset="0"/>
                <a:cs typeface="Calibri" panose="020F0502020204030204" pitchFamily="34" charset="0"/>
              </a:rPr>
            </a:br>
            <a:br>
              <a:rPr lang="en-GB" sz="2200" dirty="0">
                <a:latin typeface="Calibri" panose="020F0502020204030204" pitchFamily="34" charset="0"/>
                <a:cs typeface="Calibri" panose="020F0502020204030204" pitchFamily="34" charset="0"/>
              </a:rPr>
            </a:br>
            <a:r>
              <a:rPr lang="en-GB" sz="2200" dirty="0">
                <a:latin typeface="Calibri" panose="020F0502020204030204" pitchFamily="34" charset="0"/>
                <a:cs typeface="Calibri" panose="020F0502020204030204" pitchFamily="34" charset="0"/>
              </a:rPr>
              <a:t>Charles closed Parliament ruled without it during his ‘</a:t>
            </a:r>
            <a:r>
              <a:rPr lang="en-GB" sz="2200" b="1" dirty="0">
                <a:latin typeface="Calibri" panose="020F0502020204030204" pitchFamily="34" charset="0"/>
                <a:cs typeface="Calibri" panose="020F0502020204030204" pitchFamily="34" charset="0"/>
              </a:rPr>
              <a:t>11 Years of Tyranny</a:t>
            </a:r>
            <a:r>
              <a:rPr lang="en-GB" sz="2200" dirty="0">
                <a:latin typeface="Calibri" panose="020F0502020204030204" pitchFamily="34" charset="0"/>
                <a:cs typeface="Calibri" panose="020F0502020204030204" pitchFamily="34" charset="0"/>
              </a:rPr>
              <a:t>’.</a:t>
            </a:r>
          </a:p>
          <a:p>
            <a:endParaRPr lang="en-GB" dirty="0">
              <a:latin typeface="Calibri" panose="020F0502020204030204" pitchFamily="34" charset="0"/>
            </a:endParaRPr>
          </a:p>
        </p:txBody>
      </p:sp>
      <p:sp>
        <p:nvSpPr>
          <p:cNvPr id="10" name="TextBox 9"/>
          <p:cNvSpPr txBox="1"/>
          <p:nvPr/>
        </p:nvSpPr>
        <p:spPr>
          <a:xfrm>
            <a:off x="9797143" y="5866189"/>
            <a:ext cx="1528119" cy="34510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CHARLES I </a:t>
            </a:r>
          </a:p>
        </p:txBody>
      </p:sp>
      <p:pic>
        <p:nvPicPr>
          <p:cNvPr id="4100" name="Picture 4" descr="Image result for youtube icon no backgroun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0300" y="83761"/>
            <a:ext cx="1362170" cy="13621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ages02.f-i.com/nickelodeon/kca/design/cool-icon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3032" y="5506486"/>
            <a:ext cx="1080454" cy="110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470172"/>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Image result for prayer book 16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840" y="2973562"/>
            <a:ext cx="5569989" cy="36204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15428" y="32484"/>
            <a:ext cx="10613830" cy="1024806"/>
          </a:xfrm>
        </p:spPr>
        <p:txBody>
          <a:bodyPr>
            <a:normAutofit/>
          </a:bodyPr>
          <a:lstStyle/>
          <a:p>
            <a:pPr algn="l"/>
            <a:r>
              <a:rPr lang="en-GB" sz="6200" dirty="0"/>
              <a:t>RELIGION </a:t>
            </a:r>
          </a:p>
        </p:txBody>
      </p:sp>
      <p:pic>
        <p:nvPicPr>
          <p:cNvPr id="3076" name="Picture 4" descr="http://images02.f-i.com/nickelodeon/kca/design/cool-icon2.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3178" y="198215"/>
            <a:ext cx="689067" cy="7016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477829" y="2937148"/>
            <a:ext cx="2579375" cy="3693319"/>
          </a:xfrm>
          <a:prstGeom prst="rect">
            <a:avLst/>
          </a:prstGeom>
        </p:spPr>
        <p:txBody>
          <a:bodyPr wrap="square">
            <a:spAutoFit/>
          </a:bodyPr>
          <a:lstStyle/>
          <a:p>
            <a:pPr algn="ctr"/>
            <a:r>
              <a:rPr lang="en-GB" dirty="0"/>
              <a:t>Charles was married to a French Catholic, Henrietta Maria, so Puritans often accused him of having Catholic beliefs too.</a:t>
            </a:r>
            <a:br>
              <a:rPr lang="en-GB" dirty="0"/>
            </a:br>
            <a:endParaRPr lang="en-GB" dirty="0"/>
          </a:p>
          <a:p>
            <a:pPr algn="ctr"/>
            <a:r>
              <a:rPr lang="en-GB" dirty="0"/>
              <a:t>  In 1637, Charles introduced a new prayer book to Scotland book which was seen as being a move back towards a more Catholic form of worship</a:t>
            </a:r>
            <a:r>
              <a:rPr lang="en-GB" sz="1700" dirty="0">
                <a:latin typeface="Calibri" panose="020F0502020204030204" pitchFamily="34" charset="0"/>
              </a:rPr>
              <a:t>. </a:t>
            </a:r>
          </a:p>
        </p:txBody>
      </p:sp>
      <p:sp>
        <p:nvSpPr>
          <p:cNvPr id="12" name="TextBox 11"/>
          <p:cNvSpPr txBox="1"/>
          <p:nvPr/>
        </p:nvSpPr>
        <p:spPr>
          <a:xfrm>
            <a:off x="7352540" y="6255501"/>
            <a:ext cx="2125289"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RIOTS IN SCOTLAND</a:t>
            </a:r>
          </a:p>
        </p:txBody>
      </p:sp>
      <p:pic>
        <p:nvPicPr>
          <p:cNvPr id="4" name="Picture 4" descr="Image result for prayer book 16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428" y="1158627"/>
            <a:ext cx="3342172" cy="54354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907840" y="1378848"/>
            <a:ext cx="7836485" cy="1477328"/>
          </a:xfrm>
          <a:prstGeom prst="rect">
            <a:avLst/>
          </a:prstGeom>
        </p:spPr>
        <p:txBody>
          <a:bodyPr wrap="square">
            <a:spAutoFit/>
          </a:bodyPr>
          <a:lstStyle/>
          <a:p>
            <a:pPr algn="ctr"/>
            <a:r>
              <a:rPr lang="en-GB" dirty="0"/>
              <a:t>When the Pope refused to give Henry VIII the divorce he wanted from Catherine of Aragon, Henry broke away from the Catholic Church. Following the Act of Supremacy in 1534,  there were many years of religions problems and fights between Protestant, Catholics and Puritans as each group fought to protect their beliefs and forms of worship.</a:t>
            </a:r>
            <a:endParaRPr lang="en-GB" sz="1700" dirty="0">
              <a:latin typeface="Calibri" panose="020F0502020204030204" pitchFamily="34" charset="0"/>
            </a:endParaRPr>
          </a:p>
        </p:txBody>
      </p:sp>
    </p:spTree>
    <p:extLst>
      <p:ext uri="{BB962C8B-B14F-4D97-AF65-F5344CB8AC3E}">
        <p14:creationId xmlns:p14="http://schemas.microsoft.com/office/powerpoint/2010/main" val="2165203901"/>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Image result for the bishops 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370600"/>
            <a:ext cx="8198013" cy="51063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03231" y="60228"/>
            <a:ext cx="9142369" cy="1024806"/>
          </a:xfrm>
        </p:spPr>
        <p:txBody>
          <a:bodyPr>
            <a:normAutofit/>
          </a:bodyPr>
          <a:lstStyle/>
          <a:p>
            <a:pPr algn="l"/>
            <a:r>
              <a:rPr lang="en-GB" sz="6200" dirty="0"/>
              <a:t>SCOTLAND </a:t>
            </a:r>
          </a:p>
        </p:txBody>
      </p:sp>
      <p:pic>
        <p:nvPicPr>
          <p:cNvPr id="3076" name="Picture 4" descr="http://images02.f-i.com/nickelodeon/kca/design/cool-icon2.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170" y="5170210"/>
            <a:ext cx="1275831" cy="12991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9646" y="1267362"/>
            <a:ext cx="3109869" cy="3170099"/>
          </a:xfrm>
          <a:prstGeom prst="rect">
            <a:avLst/>
          </a:prstGeom>
        </p:spPr>
        <p:txBody>
          <a:bodyPr wrap="square">
            <a:spAutoFit/>
          </a:bodyPr>
          <a:lstStyle/>
          <a:p>
            <a:r>
              <a:rPr lang="en-GB" sz="2000" dirty="0">
                <a:latin typeface="Calibri" panose="020F0502020204030204" pitchFamily="34" charset="0"/>
                <a:cs typeface="Calibri" panose="020F0502020204030204" pitchFamily="34" charset="0"/>
              </a:rPr>
              <a:t>The Scottish nobles were aggressive and held a general dislike for England and the rule of Charles I.</a:t>
            </a:r>
            <a:br>
              <a:rPr lang="en-GB" sz="2000" dirty="0">
                <a:latin typeface="Calibri" panose="020F0502020204030204" pitchFamily="34" charset="0"/>
                <a:cs typeface="Calibri" panose="020F0502020204030204" pitchFamily="34" charset="0"/>
              </a:rPr>
            </a:b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They encouraged rebellions against the king’s orders and the Scots invaded England in 1639.</a:t>
            </a:r>
          </a:p>
          <a:p>
            <a:r>
              <a:rPr lang="en-GB"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101445493"/>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6" name="Picture 4" descr="Image result"/>
          <p:cNvPicPr>
            <a:picLocks noChangeAspect="1" noChangeArrowheads="1"/>
          </p:cNvPicPr>
          <p:nvPr/>
        </p:nvPicPr>
        <p:blipFill rotWithShape="1">
          <a:blip r:embed="rId2">
            <a:extLst>
              <a:ext uri="{28A0092B-C50C-407E-A947-70E740481C1C}">
                <a14:useLocalDpi xmlns:a14="http://schemas.microsoft.com/office/drawing/2010/main" val="0"/>
              </a:ext>
            </a:extLst>
          </a:blip>
          <a:srcRect l="43775"/>
          <a:stretch/>
        </p:blipFill>
        <p:spPr bwMode="auto">
          <a:xfrm>
            <a:off x="7010400" y="2962616"/>
            <a:ext cx="4878612" cy="341658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magna carta king john"/>
          <p:cNvPicPr>
            <a:picLocks noChangeAspect="1" noChangeArrowheads="1"/>
          </p:cNvPicPr>
          <p:nvPr/>
        </p:nvPicPr>
        <p:blipFill rotWithShape="1">
          <a:blip r:embed="rId3">
            <a:extLst>
              <a:ext uri="{28A0092B-C50C-407E-A947-70E740481C1C}">
                <a14:useLocalDpi xmlns:a14="http://schemas.microsoft.com/office/drawing/2010/main" val="0"/>
              </a:ext>
            </a:extLst>
          </a:blip>
          <a:srcRect r="2797"/>
          <a:stretch/>
        </p:blipFill>
        <p:spPr bwMode="auto">
          <a:xfrm>
            <a:off x="488012" y="2962616"/>
            <a:ext cx="5925488"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8011" y="67673"/>
            <a:ext cx="11366457" cy="1024806"/>
          </a:xfrm>
        </p:spPr>
        <p:txBody>
          <a:bodyPr>
            <a:normAutofit/>
          </a:bodyPr>
          <a:lstStyle/>
          <a:p>
            <a:pPr algn="l"/>
            <a:r>
              <a:rPr lang="en-GB" sz="5800" dirty="0"/>
              <a:t>PARLIAMAENT</a:t>
            </a:r>
          </a:p>
        </p:txBody>
      </p:sp>
      <p:sp>
        <p:nvSpPr>
          <p:cNvPr id="4" name="TextBox 3"/>
          <p:cNvSpPr txBox="1"/>
          <p:nvPr/>
        </p:nvSpPr>
        <p:spPr>
          <a:xfrm>
            <a:off x="488011" y="1104891"/>
            <a:ext cx="9367189" cy="1477328"/>
          </a:xfrm>
          <a:prstGeom prst="rect">
            <a:avLst/>
          </a:prstGeom>
          <a:noFill/>
        </p:spPr>
        <p:txBody>
          <a:bodyPr wrap="square" rtlCol="0">
            <a:spAutoFit/>
          </a:bodyPr>
          <a:lstStyle/>
          <a:p>
            <a:r>
              <a:rPr lang="en-GB" dirty="0"/>
              <a:t>In 1215, the leading English barons forced King John to sign the Magna Carta. By doing this they had challenged the idea of the Divine Right of Kings. As the years passed it became more accepted that the king needed to discuss and get approval for important decisions with Parliament.  In 1641, MP John Pym presented the Grand Remonstrance to King Charles I listing over 200 complaints about his rule. </a:t>
            </a:r>
            <a:endParaRPr lang="en-GB" sz="1600" dirty="0">
              <a:latin typeface="Calibri" panose="020F0502020204030204" pitchFamily="34" charset="0"/>
            </a:endParaRPr>
          </a:p>
        </p:txBody>
      </p:sp>
      <p:pic>
        <p:nvPicPr>
          <p:cNvPr id="3076" name="Picture 4" descr="http://images02.f-i.com/nickelodeon/kca/design/cool-icon2.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1123" y="391825"/>
            <a:ext cx="979668" cy="9975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88011" y="6053062"/>
            <a:ext cx="4464989"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THE SIGNING OF THE MAGNA CARTA IN 1215</a:t>
            </a:r>
          </a:p>
        </p:txBody>
      </p:sp>
      <p:sp>
        <p:nvSpPr>
          <p:cNvPr id="14" name="TextBox 13"/>
          <p:cNvSpPr txBox="1"/>
          <p:nvPr/>
        </p:nvSpPr>
        <p:spPr>
          <a:xfrm>
            <a:off x="7010401" y="2962616"/>
            <a:ext cx="3683000"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txBody>
          <a:bodyPr wrap="square" rtlCol="0">
            <a:spAutoFit/>
          </a:bodyPr>
          <a:lstStyle/>
          <a:p>
            <a:pPr algn="ctr"/>
            <a:r>
              <a:rPr lang="en-GB" sz="1600" b="1" dirty="0">
                <a:solidFill>
                  <a:schemeClr val="bg1"/>
                </a:solidFill>
              </a:rPr>
              <a:t>THE HOUSES OF PARLIMAENT TODAY </a:t>
            </a:r>
          </a:p>
        </p:txBody>
      </p:sp>
      <p:pic>
        <p:nvPicPr>
          <p:cNvPr id="7178" name="Picture 10" descr="Image result for youtube icon no background">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10632" y="1525031"/>
            <a:ext cx="1140651" cy="114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65116"/>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emplate>TM04033927[[fn=Main Event]]</Template>
  <TotalTime>11823</TotalTime>
  <Words>524</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 CENA</vt:lpstr>
      <vt:lpstr>Arial</vt:lpstr>
      <vt:lpstr>Calibri</vt:lpstr>
      <vt:lpstr>Calibri Light</vt:lpstr>
      <vt:lpstr>Franklin Gothic Heavy</vt:lpstr>
      <vt:lpstr>Tw Cen MT</vt:lpstr>
      <vt:lpstr>Droplet</vt:lpstr>
      <vt:lpstr>The English  CIVIL wars</vt:lpstr>
      <vt:lpstr>Navigation and action buttons</vt:lpstr>
      <vt:lpstr>PowerPoint Presentation</vt:lpstr>
      <vt:lpstr>PowerPoint Presentation</vt:lpstr>
      <vt:lpstr>JAMES VI AND I</vt:lpstr>
      <vt:lpstr>CHARLES I</vt:lpstr>
      <vt:lpstr>RELIGION </vt:lpstr>
      <vt:lpstr>SCOTLAND </vt:lpstr>
      <vt:lpstr>PARLIAMAENT</vt:lpstr>
      <vt:lpstr>MONEY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causes of the first world war</dc:title>
  <dc:creator>Phil icHistory</dc:creator>
  <cp:lastModifiedBy>Phil icHistory</cp:lastModifiedBy>
  <cp:revision>122</cp:revision>
  <cp:lastPrinted>2014-12-22T18:04:16Z</cp:lastPrinted>
  <dcterms:created xsi:type="dcterms:W3CDTF">2014-12-22T16:57:23Z</dcterms:created>
  <dcterms:modified xsi:type="dcterms:W3CDTF">2016-10-19T15:10:29Z</dcterms:modified>
</cp:coreProperties>
</file>