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67" r:id="rId2"/>
    <p:sldId id="270" r:id="rId3"/>
    <p:sldId id="269" r:id="rId4"/>
    <p:sldId id="256" r:id="rId5"/>
    <p:sldId id="275" r:id="rId6"/>
    <p:sldId id="278" r:id="rId7"/>
    <p:sldId id="277" r:id="rId8"/>
    <p:sldId id="274" r:id="rId9"/>
    <p:sldId id="273" r:id="rId10"/>
    <p:sldId id="279" r:id="rId11"/>
    <p:sldId id="289" r:id="rId12"/>
    <p:sldId id="290" r:id="rId13"/>
    <p:sldId id="291" r:id="rId14"/>
    <p:sldId id="292" r:id="rId15"/>
    <p:sldId id="293" r:id="rId16"/>
    <p:sldId id="294" r:id="rId17"/>
    <p:sldId id="295" r:id="rId18"/>
    <p:sldId id="280" r:id="rId19"/>
    <p:sldId id="282" r:id="rId20"/>
    <p:sldId id="281" r:id="rId21"/>
    <p:sldId id="287" r:id="rId22"/>
    <p:sldId id="283" r:id="rId23"/>
    <p:sldId id="284" r:id="rId24"/>
    <p:sldId id="286" r:id="rId25"/>
    <p:sldId id="285" r:id="rId26"/>
    <p:sldId id="28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tx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74568385"/>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7849755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3868678"/>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4326330"/>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791182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2598221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54564052"/>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97524815"/>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9643474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6075211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tx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3407769"/>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82084360"/>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012383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3225942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8942444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20803467"/>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01361565"/>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2/17/2018</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207639214"/>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txStyles>
    <p:title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outerShdw blurRad="47625" dist="12700" dir="2700000" algn="tl" rotWithShape="0">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outerShdw blurRad="47625" dist="12700" dir="2700000" algn="tl" rotWithShape="0">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outerShdw blurRad="47625" dist="12700" dir="2700000" algn="tl" rotWithShape="0">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outerShdw blurRad="47625" dist="12700" dir="2700000" algn="tl" rotWithShape="0">
              <a:srgbClr val="000000">
                <a:alpha val="36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hyperlink" Target="https://www.youtube.com/watch?v=OWyNPi3sRSo" TargetMode="External"/><Relationship Id="rId13" Type="http://schemas.openxmlformats.org/officeDocument/2006/relationships/image" Target="../media/image41.jpeg"/><Relationship Id="rId3" Type="http://schemas.openxmlformats.org/officeDocument/2006/relationships/image" Target="../media/image10.png"/><Relationship Id="rId7" Type="http://schemas.openxmlformats.org/officeDocument/2006/relationships/image" Target="../media/image38.png"/><Relationship Id="rId12" Type="http://schemas.openxmlformats.org/officeDocument/2006/relationships/hyperlink" Target="https://www.youtube.com/watch?v=EC-jau-fpJY" TargetMode="External"/><Relationship Id="rId17" Type="http://schemas.openxmlformats.org/officeDocument/2006/relationships/image" Target="../media/image43.jpeg"/><Relationship Id="rId2" Type="http://schemas.openxmlformats.org/officeDocument/2006/relationships/slide" Target="slide3.xml"/><Relationship Id="rId16" Type="http://schemas.openxmlformats.org/officeDocument/2006/relationships/hyperlink" Target="https://www.youtube.com/watch?v=fGjizZCXetk" TargetMode="External"/><Relationship Id="rId1" Type="http://schemas.openxmlformats.org/officeDocument/2006/relationships/slideLayout" Target="../slideLayouts/slideLayout1.xml"/><Relationship Id="rId6" Type="http://schemas.openxmlformats.org/officeDocument/2006/relationships/hyperlink" Target="https://www.youtube.com/watch?v=X21mJh6j9i4" TargetMode="External"/><Relationship Id="rId11" Type="http://schemas.openxmlformats.org/officeDocument/2006/relationships/image" Target="../media/image40.jpeg"/><Relationship Id="rId5" Type="http://schemas.openxmlformats.org/officeDocument/2006/relationships/image" Target="../media/image37.jpeg"/><Relationship Id="rId15" Type="http://schemas.openxmlformats.org/officeDocument/2006/relationships/image" Target="../media/image42.jpeg"/><Relationship Id="rId10" Type="http://schemas.openxmlformats.org/officeDocument/2006/relationships/hyperlink" Target="https://www.youtube.com/watch?v=xbdxm8Ia0Wc" TargetMode="External"/><Relationship Id="rId4" Type="http://schemas.openxmlformats.org/officeDocument/2006/relationships/hyperlink" Target="https://www.youtube.com/watch?v=mVJ2i-owUCY" TargetMode="External"/><Relationship Id="rId9" Type="http://schemas.openxmlformats.org/officeDocument/2006/relationships/image" Target="../media/image39.jpeg"/><Relationship Id="rId14" Type="http://schemas.openxmlformats.org/officeDocument/2006/relationships/hyperlink" Target="https://www.youtube.com/watch?v=GEWky9PEroU"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slide" Target="slide18.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10" Type="http://schemas.openxmlformats.org/officeDocument/2006/relationships/image" Target="../media/image10.png"/><Relationship Id="rId4" Type="http://schemas.openxmlformats.org/officeDocument/2006/relationships/image" Target="../media/image46.jpeg"/><Relationship Id="rId9"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hyperlink" Target="http://www.ichistory.com/the-dictators.html" TargetMode="External"/><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slide" Target="slide3.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slide" Target="slide3.xml"/><Relationship Id="rId5" Type="http://schemas.openxmlformats.org/officeDocument/2006/relationships/image" Target="../media/image59.png"/><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0.png"/><Relationship Id="rId7" Type="http://schemas.openxmlformats.org/officeDocument/2006/relationships/hyperlink" Target="https://www.youtube.com/watch?v=1eJlb7JUSvM" TargetMode="External"/><Relationship Id="rId2" Type="http://schemas.openxmlformats.org/officeDocument/2006/relationships/slide" Target="slide3.xml"/><Relationship Id="rId1" Type="http://schemas.openxmlformats.org/officeDocument/2006/relationships/slideLayout" Target="../slideLayouts/slideLayout1.xml"/><Relationship Id="rId6" Type="http://schemas.openxmlformats.org/officeDocument/2006/relationships/image" Target="../media/image9.png"/><Relationship Id="rId11" Type="http://schemas.openxmlformats.org/officeDocument/2006/relationships/image" Target="../media/image64.jpeg"/><Relationship Id="rId5" Type="http://schemas.openxmlformats.org/officeDocument/2006/relationships/hyperlink" Target="https://www.youtube.com/watch?v=x8fcpF7x8H4" TargetMode="External"/><Relationship Id="rId10" Type="http://schemas.openxmlformats.org/officeDocument/2006/relationships/image" Target="../media/image63.jpeg"/><Relationship Id="rId4" Type="http://schemas.openxmlformats.org/officeDocument/2006/relationships/image" Target="../media/image60.jpeg"/><Relationship Id="rId9" Type="http://schemas.openxmlformats.org/officeDocument/2006/relationships/image" Target="../media/image62.jpeg"/></Relationships>
</file>

<file path=ppt/slides/_rels/slide1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hyperlink" Target="https://www.youtube.com/watch?v=g83XeqidF2E" TargetMode="External"/><Relationship Id="rId7" Type="http://schemas.openxmlformats.org/officeDocument/2006/relationships/image" Target="../media/image67.jpeg"/><Relationship Id="rId12" Type="http://schemas.openxmlformats.org/officeDocument/2006/relationships/image" Target="../media/image7.png"/><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hyperlink" Target="https://www.youtube.com/watch?v=9UZqxRLBoQM" TargetMode="External"/><Relationship Id="rId11" Type="http://schemas.openxmlformats.org/officeDocument/2006/relationships/hyperlink" Target="https://www.youtube.com/watch?v=W1ovatde-fQ" TargetMode="External"/><Relationship Id="rId5" Type="http://schemas.openxmlformats.org/officeDocument/2006/relationships/image" Target="../media/image66.jpeg"/><Relationship Id="rId10" Type="http://schemas.openxmlformats.org/officeDocument/2006/relationships/image" Target="../media/image69.jpeg"/><Relationship Id="rId4" Type="http://schemas.openxmlformats.org/officeDocument/2006/relationships/image" Target="../media/image9.png"/><Relationship Id="rId9" Type="http://schemas.openxmlformats.org/officeDocument/2006/relationships/hyperlink" Target="https://www.youtube.com/watch?v=xKOQdcVoRys&amp;t=317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hyperlink" Target="http://www.ichistory.com/propaganda.html"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 Target="slide3.xml"/><Relationship Id="rId7"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www.youtube.com/watch?v=cAPl-2xWPzE" TargetMode="Externa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22.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image" Target="../media/image80.jpeg"/><Relationship Id="rId7" Type="http://schemas.openxmlformats.org/officeDocument/2006/relationships/image" Target="../media/image7.png"/><Relationship Id="rId2" Type="http://schemas.openxmlformats.org/officeDocument/2006/relationships/image" Target="../media/image79.png"/><Relationship Id="rId1" Type="http://schemas.openxmlformats.org/officeDocument/2006/relationships/slideLayout" Target="../slideLayouts/slideLayout1.xml"/><Relationship Id="rId6" Type="http://schemas.openxmlformats.org/officeDocument/2006/relationships/slide" Target="slide23.xml"/><Relationship Id="rId5" Type="http://schemas.openxmlformats.org/officeDocument/2006/relationships/image" Target="../media/image10.png"/><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7.png"/><Relationship Id="rId2" Type="http://schemas.openxmlformats.org/officeDocument/2006/relationships/hyperlink" Target="https://www.youtube.com/watch?v=wJxxQM7GxJA" TargetMode="Externa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83.png"/><Relationship Id="rId4" Type="http://schemas.openxmlformats.org/officeDocument/2006/relationships/image" Target="../media/image82.jpe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3.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4.jpeg"/><Relationship Id="rId12" Type="http://schemas.openxmlformats.org/officeDocument/2006/relationships/slide" Target="slide21.xml"/><Relationship Id="rId17" Type="http://schemas.openxmlformats.org/officeDocument/2006/relationships/image" Target="../media/image19.jpeg"/><Relationship Id="rId2" Type="http://schemas.openxmlformats.org/officeDocument/2006/relationships/slide" Target="slide19.xml"/><Relationship Id="rId16"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11.xm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slide" Target="slide4.xml"/><Relationship Id="rId4" Type="http://schemas.openxmlformats.org/officeDocument/2006/relationships/slide" Target="slide10.xml"/><Relationship Id="rId9" Type="http://schemas.openxmlformats.org/officeDocument/2006/relationships/image" Target="../media/image15.png"/><Relationship Id="rId14" Type="http://schemas.openxmlformats.org/officeDocument/2006/relationships/slide" Target="slide9.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slide" Target="slide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hyperlink" Target="https://www.youtube.com/watch?v=lmovy9I0XXc" TargetMode="External"/><Relationship Id="rId7" Type="http://schemas.openxmlformats.org/officeDocument/2006/relationships/image" Target="../media/image7.png"/><Relationship Id="rId2"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hyperlink" Target="https://www.youtube.com/watch?v=wRbQ-y-FxTg" TargetMode="External"/><Relationship Id="rId4" Type="http://schemas.openxmlformats.org/officeDocument/2006/relationships/image" Target="../media/image9.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3.xml"/><Relationship Id="rId3" Type="http://schemas.openxmlformats.org/officeDocument/2006/relationships/image" Target="../media/image29.png"/><Relationship Id="rId7" Type="http://schemas.microsoft.com/office/2007/relationships/hdphoto" Target="../media/hdphoto1.wdp"/><Relationship Id="rId12" Type="http://schemas.openxmlformats.org/officeDocument/2006/relationships/image" Target="../media/image36.gif"/><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gif"/><Relationship Id="rId9" Type="http://schemas.microsoft.com/office/2007/relationships/hdphoto" Target="../media/hdphoto2.wdp"/><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907"/>
            <a:ext cx="10820307" cy="2509213"/>
          </a:xfrm>
        </p:spPr>
        <p:txBody>
          <a:bodyPr>
            <a:normAutofit/>
          </a:bodyPr>
          <a:lstStyle/>
          <a:p>
            <a:r>
              <a:rPr lang="en-GB" sz="10000" b="1" dirty="0"/>
              <a:t>Propaganda</a:t>
            </a:r>
          </a:p>
        </p:txBody>
      </p:sp>
      <p:pic>
        <p:nvPicPr>
          <p:cNvPr id="7" name="Picture 2"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l="55499" t="-221" r="4792" b="221"/>
          <a:stretch/>
        </p:blipFill>
        <p:spPr bwMode="auto">
          <a:xfrm>
            <a:off x="8418978" y="1908400"/>
            <a:ext cx="2851271" cy="4487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Image result for kim jong il"/>
          <p:cNvPicPr>
            <a:picLocks noChangeAspect="1" noChangeArrowheads="1"/>
          </p:cNvPicPr>
          <p:nvPr/>
        </p:nvPicPr>
        <p:blipFill rotWithShape="1">
          <a:blip r:embed="rId3">
            <a:extLst>
              <a:ext uri="{28A0092B-C50C-407E-A947-70E740481C1C}">
                <a14:useLocalDpi xmlns:a14="http://schemas.microsoft.com/office/drawing/2010/main" val="0"/>
              </a:ext>
            </a:extLst>
          </a:blip>
          <a:srcRect l="32574" r="26944" b="4099"/>
          <a:stretch/>
        </p:blipFill>
        <p:spPr bwMode="auto">
          <a:xfrm>
            <a:off x="4748253" y="1908398"/>
            <a:ext cx="2999399" cy="4487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6" name="Picture 6" descr="Image result for donald trump"/>
          <p:cNvPicPr>
            <a:picLocks noChangeAspect="1" noChangeArrowheads="1"/>
          </p:cNvPicPr>
          <p:nvPr/>
        </p:nvPicPr>
        <p:blipFill rotWithShape="1">
          <a:blip r:embed="rId4">
            <a:extLst>
              <a:ext uri="{28A0092B-C50C-407E-A947-70E740481C1C}">
                <a14:useLocalDpi xmlns:a14="http://schemas.microsoft.com/office/drawing/2010/main" val="0"/>
              </a:ext>
            </a:extLst>
          </a:blip>
          <a:srcRect l="15014" r="33192"/>
          <a:stretch/>
        </p:blipFill>
        <p:spPr bwMode="auto">
          <a:xfrm>
            <a:off x="578984" y="1908399"/>
            <a:ext cx="3497944" cy="44877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12" descr="Image result for next bu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5614" y="172169"/>
            <a:ext cx="1449385" cy="1449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6895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731" y="98716"/>
            <a:ext cx="8689976" cy="1024806"/>
          </a:xfrm>
        </p:spPr>
        <p:txBody>
          <a:bodyPr>
            <a:normAutofit/>
          </a:bodyPr>
          <a:lstStyle/>
          <a:p>
            <a:pPr algn="l"/>
            <a:r>
              <a:rPr lang="en-GB" sz="6600" dirty="0"/>
              <a:t>ADVERTISING </a:t>
            </a:r>
          </a:p>
        </p:txBody>
      </p:sp>
      <p:sp>
        <p:nvSpPr>
          <p:cNvPr id="4" name="TextBox 3"/>
          <p:cNvSpPr txBox="1"/>
          <p:nvPr/>
        </p:nvSpPr>
        <p:spPr>
          <a:xfrm>
            <a:off x="238354" y="1123522"/>
            <a:ext cx="11791722" cy="1631216"/>
          </a:xfrm>
          <a:prstGeom prst="rect">
            <a:avLst/>
          </a:prstGeom>
          <a:noFill/>
        </p:spPr>
        <p:txBody>
          <a:bodyPr wrap="square" rtlCol="0">
            <a:spAutoFit/>
          </a:bodyPr>
          <a:lstStyle/>
          <a:p>
            <a:r>
              <a:rPr lang="en-GB" sz="1600" dirty="0">
                <a:latin typeface="Calibri" panose="020F0502020204030204" pitchFamily="34" charset="0"/>
              </a:rPr>
              <a:t>One of the most common forms of propaganda is advertising.  Adverts try and influence you to take an action  - usually to buy something. The people who create adverts are very clever at making you think you want or need something even when you don’t. Which of the ‘Propaganda devices’ are used in the adverts linked below… Recommended = Tango, Panda and Bullet – first 7-8 minutes. </a:t>
            </a:r>
            <a:br>
              <a:rPr lang="en-GB" sz="1600" dirty="0">
                <a:latin typeface="Calibri" panose="020F0502020204030204" pitchFamily="34" charset="0"/>
              </a:rPr>
            </a:br>
            <a:br>
              <a:rPr lang="en-GB" sz="1200" dirty="0">
                <a:latin typeface="Calibri" panose="020F0502020204030204" pitchFamily="34" charset="0"/>
              </a:rPr>
            </a:br>
            <a:r>
              <a:rPr lang="en-GB" sz="1600" b="1" dirty="0">
                <a:latin typeface="Calibri" panose="020F0502020204030204" pitchFamily="34" charset="0"/>
              </a:rPr>
              <a:t>Discussion point</a:t>
            </a:r>
            <a:r>
              <a:rPr lang="en-GB" sz="1600" dirty="0">
                <a:latin typeface="Calibri" panose="020F0502020204030204" pitchFamily="34" charset="0"/>
              </a:rPr>
              <a:t>:  have you ever bought something you that you didn’t really want or need?</a:t>
            </a:r>
            <a:br>
              <a:rPr lang="en-GB" sz="1600" b="1" dirty="0">
                <a:latin typeface="Calibri" panose="020F0502020204030204" pitchFamily="34" charset="0"/>
              </a:rPr>
            </a:br>
            <a:br>
              <a:rPr lang="en-GB" sz="800" b="1" dirty="0">
                <a:latin typeface="Calibri" panose="020F0502020204030204" pitchFamily="34" charset="0"/>
              </a:rPr>
            </a:br>
            <a:endParaRPr lang="en-GB" sz="1600" b="1" dirty="0">
              <a:latin typeface="Calibri" panose="020F0502020204030204" pitchFamily="34" charset="0"/>
            </a:endParaRPr>
          </a:p>
        </p:txBody>
      </p:sp>
      <p:pic>
        <p:nvPicPr>
          <p:cNvPr id="26" name="Picture 24" descr="Image result for main menu button ic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3068" y="187443"/>
            <a:ext cx="927399" cy="92095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nutribullet no background">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916" r="38125"/>
          <a:stretch/>
        </p:blipFill>
        <p:spPr bwMode="auto">
          <a:xfrm>
            <a:off x="10569171" y="3015315"/>
            <a:ext cx="1315891" cy="3514725"/>
          </a:xfrm>
          <a:prstGeom prst="rect">
            <a:avLst/>
          </a:prstGeom>
          <a:ln>
            <a:noFill/>
          </a:ln>
          <a:effectLst>
            <a:outerShdw blurRad="292100" dist="139700" dir="2700000" algn="tl" rotWithShape="0">
              <a:srgbClr val="333333">
                <a:alpha val="65000"/>
              </a:srgbClr>
            </a:outerShdw>
          </a:effectLst>
          <a:extLst/>
        </p:spPr>
      </p:pic>
      <p:pic>
        <p:nvPicPr>
          <p:cNvPr id="1028" name="Picture 4" descr="Image result">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5536" t="1172" r="31988"/>
          <a:stretch/>
        </p:blipFill>
        <p:spPr bwMode="auto">
          <a:xfrm>
            <a:off x="2022065" y="3030764"/>
            <a:ext cx="1294545" cy="3514192"/>
          </a:xfrm>
          <a:prstGeom prst="rect">
            <a:avLst/>
          </a:prstGeom>
          <a:ln>
            <a:noFill/>
          </a:ln>
          <a:effectLst>
            <a:outerShdw blurRad="292100" dist="139700" dir="2700000" algn="tl" rotWithShape="0">
              <a:srgbClr val="333333">
                <a:alpha val="65000"/>
              </a:srgbClr>
            </a:outerShdw>
          </a:effectLst>
          <a:extLst/>
        </p:spPr>
      </p:pic>
      <p:pic>
        <p:nvPicPr>
          <p:cNvPr id="1030" name="Picture 6" descr="Image result">
            <a:hlinkClick r:id="rId8"/>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0971" r="36571"/>
          <a:stretch/>
        </p:blipFill>
        <p:spPr bwMode="auto">
          <a:xfrm>
            <a:off x="5383919" y="3030231"/>
            <a:ext cx="1403152" cy="3514725"/>
          </a:xfrm>
          <a:prstGeom prst="rect">
            <a:avLst/>
          </a:prstGeom>
          <a:ln>
            <a:noFill/>
          </a:ln>
          <a:effectLst>
            <a:outerShdw blurRad="292100" dist="139700" dir="2700000" algn="tl" rotWithShape="0">
              <a:srgbClr val="333333">
                <a:alpha val="65000"/>
              </a:srgbClr>
            </a:outerShdw>
          </a:effectLst>
          <a:extLst/>
        </p:spPr>
      </p:pic>
      <p:pic>
        <p:nvPicPr>
          <p:cNvPr id="1032" name="Picture 8" descr="Image result for hamlet cigar">
            <a:hlinkClick r:id="rId10"/>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8084" r="41573"/>
          <a:stretch/>
        </p:blipFill>
        <p:spPr bwMode="auto">
          <a:xfrm>
            <a:off x="3629673" y="3030231"/>
            <a:ext cx="1441183" cy="3514725"/>
          </a:xfrm>
          <a:prstGeom prst="rect">
            <a:avLst/>
          </a:prstGeom>
          <a:ln>
            <a:noFill/>
          </a:ln>
          <a:effectLst>
            <a:outerShdw blurRad="292100" dist="139700" dir="2700000" algn="tl" rotWithShape="0">
              <a:srgbClr val="333333">
                <a:alpha val="65000"/>
              </a:srgbClr>
            </a:outerShdw>
          </a:effectLst>
          <a:extLst/>
        </p:spPr>
      </p:pic>
      <p:pic>
        <p:nvPicPr>
          <p:cNvPr id="1034" name="Picture 10" descr="Image result">
            <a:hlinkClick r:id="rId12"/>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7283" r="50638"/>
          <a:stretch/>
        </p:blipFill>
        <p:spPr bwMode="auto">
          <a:xfrm>
            <a:off x="270113" y="3046886"/>
            <a:ext cx="1384703" cy="3527901"/>
          </a:xfrm>
          <a:prstGeom prst="rect">
            <a:avLst/>
          </a:prstGeom>
          <a:ln>
            <a:noFill/>
          </a:ln>
          <a:effectLst>
            <a:outerShdw blurRad="292100" dist="139700" dir="2700000" algn="tl" rotWithShape="0">
              <a:srgbClr val="333333">
                <a:alpha val="65000"/>
              </a:srgbClr>
            </a:outerShdw>
          </a:effectLst>
          <a:extLst/>
        </p:spPr>
      </p:pic>
      <p:pic>
        <p:nvPicPr>
          <p:cNvPr id="1036" name="Picture 12" descr="Image result">
            <a:hlinkClick r:id="rId14"/>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41688" t="10100" r="36282" b="9369"/>
          <a:stretch/>
        </p:blipFill>
        <p:spPr bwMode="auto">
          <a:xfrm>
            <a:off x="7120534" y="3000400"/>
            <a:ext cx="1292913" cy="3544556"/>
          </a:xfrm>
          <a:prstGeom prst="rect">
            <a:avLst/>
          </a:prstGeom>
          <a:ln>
            <a:noFill/>
          </a:ln>
          <a:effectLst>
            <a:outerShdw blurRad="292100" dist="139700" dir="2700000" algn="tl" rotWithShape="0">
              <a:srgbClr val="333333">
                <a:alpha val="65000"/>
              </a:srgbClr>
            </a:outerShdw>
          </a:effectLst>
          <a:extLst/>
        </p:spPr>
      </p:pic>
      <p:pic>
        <p:nvPicPr>
          <p:cNvPr id="1040" name="Picture 16" descr="Image result for tango drink ">
            <a:hlinkClick r:id="rId16"/>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644" r="61325"/>
          <a:stretch/>
        </p:blipFill>
        <p:spPr bwMode="auto">
          <a:xfrm>
            <a:off x="8746911" y="3030232"/>
            <a:ext cx="1453379" cy="3514725"/>
          </a:xfrm>
          <a:prstGeom prst="rect">
            <a:avLst/>
          </a:prstGeom>
          <a:ln>
            <a:noFill/>
          </a:ln>
          <a:effectLst>
            <a:outerShdw blurRad="292100" dist="139700" dir="2700000" algn="tl" rotWithShape="0">
              <a:srgbClr val="333333">
                <a:alpha val="65000"/>
              </a:srgbClr>
            </a:outerShdw>
          </a:effectLst>
          <a:extLst/>
        </p:spPr>
      </p:pic>
      <p:graphicFrame>
        <p:nvGraphicFramePr>
          <p:cNvPr id="5" name="Table 4"/>
          <p:cNvGraphicFramePr>
            <a:graphicFrameLocks noGrp="1"/>
          </p:cNvGraphicFramePr>
          <p:nvPr>
            <p:extLst>
              <p:ext uri="{D42A27DB-BD31-4B8C-83A1-F6EECF244321}">
                <p14:modId xmlns:p14="http://schemas.microsoft.com/office/powerpoint/2010/main" val="1914392527"/>
              </p:ext>
            </p:extLst>
          </p:nvPr>
        </p:nvGraphicFramePr>
        <p:xfrm>
          <a:off x="250731" y="2506500"/>
          <a:ext cx="11653712" cy="370840"/>
        </p:xfrm>
        <a:graphic>
          <a:graphicData uri="http://schemas.openxmlformats.org/drawingml/2006/table">
            <a:tbl>
              <a:tblPr firstRow="1" bandRow="1">
                <a:tableStyleId>{5C22544A-7EE6-4342-B048-85BDC9FD1C3A}</a:tableStyleId>
              </a:tblPr>
              <a:tblGrid>
                <a:gridCol w="1664816">
                  <a:extLst>
                    <a:ext uri="{9D8B030D-6E8A-4147-A177-3AD203B41FA5}">
                      <a16:colId xmlns:a16="http://schemas.microsoft.com/office/drawing/2014/main" val="3695653458"/>
                    </a:ext>
                  </a:extLst>
                </a:gridCol>
                <a:gridCol w="1664816">
                  <a:extLst>
                    <a:ext uri="{9D8B030D-6E8A-4147-A177-3AD203B41FA5}">
                      <a16:colId xmlns:a16="http://schemas.microsoft.com/office/drawing/2014/main" val="206686758"/>
                    </a:ext>
                  </a:extLst>
                </a:gridCol>
                <a:gridCol w="1664816">
                  <a:extLst>
                    <a:ext uri="{9D8B030D-6E8A-4147-A177-3AD203B41FA5}">
                      <a16:colId xmlns:a16="http://schemas.microsoft.com/office/drawing/2014/main" val="1673799656"/>
                    </a:ext>
                  </a:extLst>
                </a:gridCol>
                <a:gridCol w="1664816">
                  <a:extLst>
                    <a:ext uri="{9D8B030D-6E8A-4147-A177-3AD203B41FA5}">
                      <a16:colId xmlns:a16="http://schemas.microsoft.com/office/drawing/2014/main" val="3419289136"/>
                    </a:ext>
                  </a:extLst>
                </a:gridCol>
                <a:gridCol w="1664816">
                  <a:extLst>
                    <a:ext uri="{9D8B030D-6E8A-4147-A177-3AD203B41FA5}">
                      <a16:colId xmlns:a16="http://schemas.microsoft.com/office/drawing/2014/main" val="252230402"/>
                    </a:ext>
                  </a:extLst>
                </a:gridCol>
                <a:gridCol w="1664816">
                  <a:extLst>
                    <a:ext uri="{9D8B030D-6E8A-4147-A177-3AD203B41FA5}">
                      <a16:colId xmlns:a16="http://schemas.microsoft.com/office/drawing/2014/main" val="1524308756"/>
                    </a:ext>
                  </a:extLst>
                </a:gridCol>
                <a:gridCol w="1664816">
                  <a:extLst>
                    <a:ext uri="{9D8B030D-6E8A-4147-A177-3AD203B41FA5}">
                      <a16:colId xmlns:a16="http://schemas.microsoft.com/office/drawing/2014/main" val="1317984864"/>
                    </a:ext>
                  </a:extLst>
                </a:gridCol>
              </a:tblGrid>
              <a:tr h="370840">
                <a:tc>
                  <a:txBody>
                    <a:bodyPr/>
                    <a:lstStyle/>
                    <a:p>
                      <a:pPr algn="ctr"/>
                      <a:r>
                        <a:rPr lang="en-GB" dirty="0"/>
                        <a:t>Discovery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Panda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Hamlet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Nike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Smoking</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Tango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GB" dirty="0"/>
                        <a:t>Bullet</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46955302"/>
                  </a:ext>
                </a:extLst>
              </a:tr>
            </a:tbl>
          </a:graphicData>
        </a:graphic>
      </p:graphicFrame>
      <p:sp>
        <p:nvSpPr>
          <p:cNvPr id="6" name="Oval 17"/>
          <p:cNvSpPr>
            <a:spLocks noChangeArrowheads="1"/>
          </p:cNvSpPr>
          <p:nvPr/>
        </p:nvSpPr>
        <p:spPr bwMode="auto">
          <a:xfrm>
            <a:off x="5236212" y="225314"/>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9994074"/>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nazi propaganda">
            <a:extLst>
              <a:ext uri="{FF2B5EF4-FFF2-40B4-BE49-F238E27FC236}">
                <a16:creationId xmlns:a16="http://schemas.microsoft.com/office/drawing/2014/main" id="{58173F52-3E87-47DF-813C-88D27C671E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435"/>
          <a:stretch/>
        </p:blipFill>
        <p:spPr bwMode="auto">
          <a:xfrm>
            <a:off x="387611" y="1853320"/>
            <a:ext cx="3573573" cy="438285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C2D7FF6-FA78-4509-B44C-AA3239B8B1DF}"/>
              </a:ext>
            </a:extLst>
          </p:cNvPr>
          <p:cNvSpPr txBox="1">
            <a:spLocks/>
          </p:cNvSpPr>
          <p:nvPr/>
        </p:nvSpPr>
        <p:spPr>
          <a:xfrm>
            <a:off x="806027" y="-330482"/>
            <a:ext cx="10820307" cy="250921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en-GB" sz="8000">
                <a:latin typeface="Calibri" panose="020F0502020204030204" pitchFamily="34" charset="0"/>
                <a:cs typeface="Calibri" panose="020F0502020204030204" pitchFamily="34" charset="0"/>
              </a:rPr>
              <a:t>Classic Propaganda</a:t>
            </a:r>
            <a:endParaRPr lang="en-GB" sz="8000" dirty="0">
              <a:latin typeface="Calibri" panose="020F0502020204030204" pitchFamily="34" charset="0"/>
              <a:cs typeface="Calibri" panose="020F0502020204030204" pitchFamily="34" charset="0"/>
            </a:endParaRPr>
          </a:p>
        </p:txBody>
      </p:sp>
      <p:pic>
        <p:nvPicPr>
          <p:cNvPr id="6" name="Picture 18" descr="Image result for lock no background">
            <a:extLst>
              <a:ext uri="{FF2B5EF4-FFF2-40B4-BE49-F238E27FC236}">
                <a16:creationId xmlns:a16="http://schemas.microsoft.com/office/drawing/2014/main" id="{4E857C1E-135D-42CC-A877-DE470CDECB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902" y="3949218"/>
            <a:ext cx="1460104" cy="146010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a:extLst>
              <a:ext uri="{FF2B5EF4-FFF2-40B4-BE49-F238E27FC236}">
                <a16:creationId xmlns:a16="http://schemas.microsoft.com/office/drawing/2014/main" id="{791695C3-5A08-464E-A5C7-8915725569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4912" y="1853316"/>
            <a:ext cx="3182872" cy="43873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Related image">
            <a:extLst>
              <a:ext uri="{FF2B5EF4-FFF2-40B4-BE49-F238E27FC236}">
                <a16:creationId xmlns:a16="http://schemas.microsoft.com/office/drawing/2014/main" id="{27B72AF6-873C-4F96-A902-1AF3557D9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37786" y="1853316"/>
            <a:ext cx="3372511" cy="44966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79960A3-A516-45EB-AFF2-11EA760C3F59}"/>
              </a:ext>
            </a:extLst>
          </p:cNvPr>
          <p:cNvSpPr txBox="1"/>
          <p:nvPr/>
        </p:nvSpPr>
        <p:spPr>
          <a:xfrm>
            <a:off x="9585479" y="6011443"/>
            <a:ext cx="21248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RISE OF STALIN </a:t>
            </a:r>
          </a:p>
        </p:txBody>
      </p:sp>
      <p:sp>
        <p:nvSpPr>
          <p:cNvPr id="12" name="TextBox 11">
            <a:extLst>
              <a:ext uri="{FF2B5EF4-FFF2-40B4-BE49-F238E27FC236}">
                <a16:creationId xmlns:a16="http://schemas.microsoft.com/office/drawing/2014/main" id="{00A793DB-C240-4332-B9B8-47C2C73D5E3E}"/>
              </a:ext>
            </a:extLst>
          </p:cNvPr>
          <p:cNvSpPr txBox="1"/>
          <p:nvPr/>
        </p:nvSpPr>
        <p:spPr>
          <a:xfrm>
            <a:off x="1836366" y="5897616"/>
            <a:ext cx="21248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NAZI GERMANY </a:t>
            </a:r>
          </a:p>
        </p:txBody>
      </p:sp>
      <p:sp>
        <p:nvSpPr>
          <p:cNvPr id="13" name="TextBox 12">
            <a:extLst>
              <a:ext uri="{FF2B5EF4-FFF2-40B4-BE49-F238E27FC236}">
                <a16:creationId xmlns:a16="http://schemas.microsoft.com/office/drawing/2014/main" id="{CA2AAB99-328A-4839-B9C1-E2435CE923D0}"/>
              </a:ext>
            </a:extLst>
          </p:cNvPr>
          <p:cNvSpPr txBox="1"/>
          <p:nvPr/>
        </p:nvSpPr>
        <p:spPr>
          <a:xfrm>
            <a:off x="5522966" y="5923596"/>
            <a:ext cx="21248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GENERAL </a:t>
            </a:r>
          </a:p>
        </p:txBody>
      </p:sp>
      <mc:AlternateContent xmlns:mc="http://schemas.openxmlformats.org/markup-compatibility/2006" xmlns:pslz="http://schemas.microsoft.com/office/powerpoint/2016/slidezoom">
        <mc:Choice Requires="pslz">
          <p:graphicFrame>
            <p:nvGraphicFramePr>
              <p:cNvPr id="15" name="Slide Zoom 14">
                <a:extLst>
                  <a:ext uri="{FF2B5EF4-FFF2-40B4-BE49-F238E27FC236}">
                    <a16:creationId xmlns:a16="http://schemas.microsoft.com/office/drawing/2014/main" id="{0ACF3018-ADEE-4341-9770-7BF4BA467FAD}"/>
                  </a:ext>
                </a:extLst>
              </p:cNvPr>
              <p:cNvGraphicFramePr>
                <a:graphicFrameLocks noChangeAspect="1"/>
              </p:cNvGraphicFramePr>
              <p:nvPr>
                <p:extLst>
                  <p:ext uri="{D42A27DB-BD31-4B8C-83A1-F6EECF244321}">
                    <p14:modId xmlns:p14="http://schemas.microsoft.com/office/powerpoint/2010/main" val="238409156"/>
                  </p:ext>
                </p:extLst>
              </p:nvPr>
            </p:nvGraphicFramePr>
            <p:xfrm>
              <a:off x="6216180" y="5465987"/>
              <a:ext cx="1939398" cy="1090911"/>
            </p:xfrm>
            <a:graphic>
              <a:graphicData uri="http://schemas.microsoft.com/office/powerpoint/2016/slidezoom">
                <pslz:sldZm>
                  <pslz:sldZmObj sldId="280" cId="838633593">
                    <pslz:zmPr id="{FC2CA40A-04F1-4ACE-900A-BE2E904ABBFB}" returnToParent="0" transitionDur="1000">
                      <p166:blipFill xmlns:p166="http://schemas.microsoft.com/office/powerpoint/2016/6/main">
                        <a:blip r:embed="rId6"/>
                        <a:stretch>
                          <a:fillRect/>
                        </a:stretch>
                      </p166:blipFill>
                      <p166:spPr xmlns:p166="http://schemas.microsoft.com/office/powerpoint/2016/6/main">
                        <a:xfrm>
                          <a:off x="0" y="0"/>
                          <a:ext cx="1939398" cy="1090911"/>
                        </a:xfrm>
                        <a:prstGeom prst="rect">
                          <a:avLst/>
                        </a:prstGeom>
                        <a:ln w="3175">
                          <a:solidFill>
                            <a:prstClr val="ltGray"/>
                          </a:solidFill>
                        </a:ln>
                      </p166:spPr>
                    </pslz:zmPr>
                  </pslz:sldZmObj>
                </pslz:sldZm>
              </a:graphicData>
            </a:graphic>
          </p:graphicFrame>
        </mc:Choice>
        <mc:Fallback xmlns="">
          <p:pic>
            <p:nvPicPr>
              <p:cNvPr id="15" name="Slide Zoom 14">
                <a:hlinkClick r:id="rId7" action="ppaction://hlinksldjump"/>
                <a:extLst>
                  <a:ext uri="{FF2B5EF4-FFF2-40B4-BE49-F238E27FC236}">
                    <a16:creationId xmlns:a16="http://schemas.microsoft.com/office/drawing/2014/main" id="{0ACF3018-ADEE-4341-9770-7BF4BA467FAD}"/>
                  </a:ext>
                </a:extLst>
              </p:cNvPr>
              <p:cNvPicPr>
                <a:picLocks noGrp="1" noRot="1" noChangeAspect="1" noMove="1" noResize="1" noEditPoints="1" noAdjustHandles="1" noChangeArrowheads="1" noChangeShapeType="1"/>
              </p:cNvPicPr>
              <p:nvPr/>
            </p:nvPicPr>
            <p:blipFill>
              <a:blip r:embed="rId8"/>
              <a:stretch>
                <a:fillRect/>
              </a:stretch>
            </p:blipFill>
            <p:spPr>
              <a:xfrm>
                <a:off x="6216180" y="5465987"/>
                <a:ext cx="1939398" cy="1090911"/>
              </a:xfrm>
              <a:prstGeom prst="rect">
                <a:avLst/>
              </a:prstGeom>
              <a:ln w="3175">
                <a:solidFill>
                  <a:prstClr val="ltGray"/>
                </a:solidFill>
              </a:ln>
            </p:spPr>
          </p:pic>
        </mc:Fallback>
      </mc:AlternateContent>
      <p:pic>
        <p:nvPicPr>
          <p:cNvPr id="16" name="Picture 24" descr="Image result for main menu button icon">
            <a:hlinkClick r:id="rId9" action="ppaction://hlinksldjump"/>
            <a:extLst>
              <a:ext uri="{FF2B5EF4-FFF2-40B4-BE49-F238E27FC236}">
                <a16:creationId xmlns:a16="http://schemas.microsoft.com/office/drawing/2014/main" id="{E21E1DDA-0654-4C7A-A919-48CB3817CD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63979" y="508003"/>
            <a:ext cx="843987" cy="8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669485"/>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0B35DE-536B-4256-90F9-CFE18629235F}"/>
              </a:ext>
            </a:extLst>
          </p:cNvPr>
          <p:cNvSpPr txBox="1">
            <a:spLocks/>
          </p:cNvSpPr>
          <p:nvPr/>
        </p:nvSpPr>
        <p:spPr>
          <a:xfrm>
            <a:off x="576881" y="271682"/>
            <a:ext cx="10563043" cy="102480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en-GB" sz="6600"/>
              <a:t>The Rise of Joseph Stalin </a:t>
            </a:r>
            <a:endParaRPr lang="en-GB" sz="6600" dirty="0"/>
          </a:p>
        </p:txBody>
      </p:sp>
      <p:pic>
        <p:nvPicPr>
          <p:cNvPr id="5" name="Picture 4" descr="Image result">
            <a:extLst>
              <a:ext uri="{FF2B5EF4-FFF2-40B4-BE49-F238E27FC236}">
                <a16:creationId xmlns:a16="http://schemas.microsoft.com/office/drawing/2014/main" id="{B4B5BE58-1CBE-483B-94CA-0843033195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534" r="13013"/>
          <a:stretch/>
        </p:blipFill>
        <p:spPr bwMode="auto">
          <a:xfrm>
            <a:off x="617053" y="1465359"/>
            <a:ext cx="4948537" cy="48013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666CAA-79C1-4B1F-9FA0-70505DA64500}"/>
              </a:ext>
            </a:extLst>
          </p:cNvPr>
          <p:cNvSpPr txBox="1"/>
          <p:nvPr/>
        </p:nvSpPr>
        <p:spPr>
          <a:xfrm>
            <a:off x="6096000" y="1465359"/>
            <a:ext cx="5478946" cy="5386090"/>
          </a:xfrm>
          <a:prstGeom prst="rect">
            <a:avLst/>
          </a:prstGeom>
          <a:noFill/>
        </p:spPr>
        <p:txBody>
          <a:bodyPr wrap="square" rtlCol="0">
            <a:spAutoFit/>
          </a:bodyPr>
          <a:lstStyle/>
          <a:p>
            <a:pPr algn="ctr"/>
            <a:r>
              <a:rPr lang="en-GB" sz="2200" dirty="0">
                <a:latin typeface="Calibri" panose="020F0502020204030204" pitchFamily="34" charset="0"/>
                <a:cs typeface="Calibri" panose="020F0502020204030204" pitchFamily="34" charset="0"/>
              </a:rPr>
              <a:t>Following the forced abdication of Tsar Nicholas in March, 1917 the Bolsheviks rose to power in the October Revolution and declared the new Soviet Republic a one party state.</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The October Revolution  in 1917 was  led by Vladimir Lenin and Leon Trotsky and not Joseph Stalin. </a:t>
            </a:r>
            <a:br>
              <a:rPr lang="en-GB" sz="2200" dirty="0">
                <a:latin typeface="Calibri" panose="020F0502020204030204" pitchFamily="34" charset="0"/>
                <a:cs typeface="Calibri" panose="020F0502020204030204" pitchFamily="34" charset="0"/>
              </a:rPr>
            </a:br>
            <a:br>
              <a:rPr lang="en-GB" sz="2200" dirty="0">
                <a:latin typeface="Calibri" panose="020F0502020204030204" pitchFamily="34" charset="0"/>
                <a:cs typeface="Calibri" panose="020F0502020204030204" pitchFamily="34" charset="0"/>
              </a:rPr>
            </a:br>
            <a:r>
              <a:rPr lang="en-GB" sz="2200" dirty="0">
                <a:latin typeface="Calibri" panose="020F0502020204030204" pitchFamily="34" charset="0"/>
                <a:cs typeface="Calibri" panose="020F0502020204030204" pitchFamily="34" charset="0"/>
              </a:rPr>
              <a:t>Before his death in 1924, Lenin had outlined his thought on Stalin and Trotsky. His beliefs and suggestion about who was the best fit to lead after his death were </a:t>
            </a:r>
          </a:p>
          <a:p>
            <a:pPr algn="ctr"/>
            <a:r>
              <a:rPr lang="en-GB" sz="2200" dirty="0">
                <a:latin typeface="Calibri" panose="020F0502020204030204" pitchFamily="34" charset="0"/>
                <a:cs typeface="Calibri" panose="020F0502020204030204" pitchFamily="34" charset="0"/>
              </a:rPr>
              <a:t>written in ‘Lenin’s Testament’.</a:t>
            </a:r>
          </a:p>
          <a:p>
            <a:pPr algn="ctr"/>
            <a:endParaRPr lang="en-GB" dirty="0"/>
          </a:p>
          <a:p>
            <a:endParaRPr lang="en-GB" dirty="0"/>
          </a:p>
        </p:txBody>
      </p:sp>
      <p:pic>
        <p:nvPicPr>
          <p:cNvPr id="7" name="Picture 22" descr="Image result for pdf file no background">
            <a:hlinkClick r:id="rId3"/>
            <a:extLst>
              <a:ext uri="{FF2B5EF4-FFF2-40B4-BE49-F238E27FC236}">
                <a16:creationId xmlns:a16="http://schemas.microsoft.com/office/drawing/2014/main" id="{C1501ACE-1D46-40F5-8C9B-5EF988607F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1811">
            <a:off x="3938821" y="4901607"/>
            <a:ext cx="1609560" cy="16095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next button">
            <a:extLst>
              <a:ext uri="{FF2B5EF4-FFF2-40B4-BE49-F238E27FC236}">
                <a16:creationId xmlns:a16="http://schemas.microsoft.com/office/drawing/2014/main" id="{D43BF511-BF90-4B68-8EB4-F3A5113B83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9749" y="337543"/>
            <a:ext cx="958945" cy="95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505607"/>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7D2E7C2-3FC1-47BE-9B28-5E382314F20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31774C8D-7BA1-4F8F-8CAF-FD213A72E630}"/>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6" name="Rectangle 5">
            <a:extLst>
              <a:ext uri="{FF2B5EF4-FFF2-40B4-BE49-F238E27FC236}">
                <a16:creationId xmlns:a16="http://schemas.microsoft.com/office/drawing/2014/main" id="{EECF0346-4C08-4E0B-B20B-C2A645F14C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a:extLst>
              <a:ext uri="{FF2B5EF4-FFF2-40B4-BE49-F238E27FC236}">
                <a16:creationId xmlns:a16="http://schemas.microsoft.com/office/drawing/2014/main" id="{E268A3DE-194B-4C57-84AA-6F464CC0BDA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a:extLst>
              <a:ext uri="{FF2B5EF4-FFF2-40B4-BE49-F238E27FC236}">
                <a16:creationId xmlns:a16="http://schemas.microsoft.com/office/drawing/2014/main" id="{69FF5BA9-81CE-4B65-A138-D426A26E32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352" r="16347" b="-6"/>
          <a:stretch/>
        </p:blipFill>
        <p:spPr bwMode="auto">
          <a:xfrm>
            <a:off x="7357274" y="-35188"/>
            <a:ext cx="2376212" cy="34289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Image result">
            <a:extLst>
              <a:ext uri="{FF2B5EF4-FFF2-40B4-BE49-F238E27FC236}">
                <a16:creationId xmlns:a16="http://schemas.microsoft.com/office/drawing/2014/main" id="{91A52C79-11F5-4A7F-BF3D-B6E300F0C14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0690"/>
          <a:stretch/>
        </p:blipFill>
        <p:spPr bwMode="auto">
          <a:xfrm>
            <a:off x="7345746" y="3393803"/>
            <a:ext cx="4834726" cy="3429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8D195FCC-DA00-46E4-B887-C2CF5612A59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3486" y="-3"/>
            <a:ext cx="82296" cy="3383280"/>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a:extLst>
              <a:ext uri="{FF2B5EF4-FFF2-40B4-BE49-F238E27FC236}">
                <a16:creationId xmlns:a16="http://schemas.microsoft.com/office/drawing/2014/main" id="{68C76AC6-5106-41A8-A92A-9C43F537985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153" r="30649" b="-5"/>
          <a:stretch/>
        </p:blipFill>
        <p:spPr bwMode="auto">
          <a:xfrm>
            <a:off x="9814796" y="-35188"/>
            <a:ext cx="2376212" cy="342899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8664B88D-6AFD-484D-B3BF-6979ED16D85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17943" y="3429000"/>
            <a:ext cx="4834726" cy="0"/>
          </a:xfrm>
          <a:prstGeom prst="line">
            <a:avLst/>
          </a:prstGeom>
          <a:ln w="82550" cap="sq">
            <a:solidFill>
              <a:srgbClr val="D9D9D9"/>
            </a:solidFill>
            <a:miter lim="800000"/>
          </a:ln>
          <a:scene3d>
            <a:camera prst="orthographicFront"/>
            <a:lightRig rig="threePt" dir="t">
              <a:rot lat="0" lon="0" rev="2700000"/>
            </a:lightRig>
          </a:scene3d>
          <a:sp3d contourW="6350">
            <a:bevelT h="38100"/>
            <a:contourClr>
              <a:srgbClr val="BFBFBF"/>
            </a:contourClr>
          </a:sp3d>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89554B7-74A8-4FE3-A3AF-EDB739123F7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59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6B0DCB3C-DD5F-4244-8F1D-4EB3B9771B0F}"/>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a:extLst>
              <a:ext uri="{FF2B5EF4-FFF2-40B4-BE49-F238E27FC236}">
                <a16:creationId xmlns:a16="http://schemas.microsoft.com/office/drawing/2014/main" id="{0F9B4ABF-8224-487E-963C-6E4C75728323}"/>
              </a:ext>
            </a:extLst>
          </p:cNvPr>
          <p:cNvSpPr txBox="1">
            <a:spLocks/>
          </p:cNvSpPr>
          <p:nvPr/>
        </p:nvSpPr>
        <p:spPr>
          <a:xfrm>
            <a:off x="181929" y="0"/>
            <a:ext cx="6912104" cy="1596177"/>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sz="6000" b="1">
                <a:latin typeface="Calibri" panose="020F0502020204030204" pitchFamily="34" charset="0"/>
                <a:cs typeface="Calibri" panose="020F0502020204030204" pitchFamily="34" charset="0"/>
              </a:rPr>
              <a:t>Lenin’s Testament </a:t>
            </a:r>
            <a:endParaRPr lang="en-US" sz="6000" b="1"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68F6CE14-332C-493E-859B-8C04C44E1B54}"/>
              </a:ext>
            </a:extLst>
          </p:cNvPr>
          <p:cNvSpPr txBox="1"/>
          <p:nvPr/>
        </p:nvSpPr>
        <p:spPr>
          <a:xfrm>
            <a:off x="272894" y="1508861"/>
            <a:ext cx="6912103" cy="5757889"/>
          </a:xfrm>
          <a:prstGeom prst="rect">
            <a:avLst/>
          </a:prstGeom>
        </p:spPr>
        <p:txBody>
          <a:bodyPr vert="horz" lIns="91440" tIns="45720" rIns="91440" bIns="45720" rtlCol="0">
            <a:normAutofit/>
          </a:bodyPr>
          <a:lstStyle/>
          <a:p>
            <a:pPr defTabSz="914400">
              <a:lnSpc>
                <a:spcPct val="110000"/>
              </a:lnSpc>
              <a:spcAft>
                <a:spcPts val="600"/>
              </a:spcAft>
              <a:buClr>
                <a:schemeClr val="tx1"/>
              </a:buClr>
            </a:pPr>
            <a:r>
              <a:rPr lang="en-GB" i="1" dirty="0">
                <a:latin typeface="Calibri" panose="020F0502020204030204" pitchFamily="34" charset="0"/>
                <a:cs typeface="Calibri" panose="020F0502020204030204" pitchFamily="34" charset="0"/>
              </a:rPr>
              <a:t>‘’Comrade Stalin, having become Secretary-General, has unlimited authority concentrated in his hands, and I am not sure whether he will always be capable of using that authority with sufficient caution. Comrade Trotsky, on the other hand, has already proved, is distinguished by outstanding ability and is perhaps the most capable man in Communist Party.  But he has displayed excessive self-assurance and shown excessive preoccupation with the purely administrative side of the work. Yet, Stalin is too coarse and although quite tolerable in our midst becomes intolerable in a Secretary-General. I suggest that the comrades think about a way of removing Stalin and appointing another man in who differs from Comrade Stalin, being more tolerant, more loyal, more polite and more considerate to the comrades”. </a:t>
            </a: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br>
              <a:rPr lang="en-GB"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1: Who did Lenin want to take over leadership of the</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 Communist Party</a:t>
            </a:r>
            <a:r>
              <a:rPr lang="en-GB" dirty="0">
                <a:latin typeface="Calibri" panose="020F0502020204030204" pitchFamily="34" charset="0"/>
                <a:cs typeface="Calibri" panose="020F0502020204030204" pitchFamily="34" charset="0"/>
              </a:rPr>
              <a:t>?  Explain your answer using </a:t>
            </a:r>
            <a:r>
              <a:rPr lang="en-GB" b="1" dirty="0">
                <a:latin typeface="Calibri" panose="020F0502020204030204" pitchFamily="34" charset="0"/>
                <a:cs typeface="Calibri" panose="020F0502020204030204" pitchFamily="34" charset="0"/>
              </a:rPr>
              <a:t>PEEL</a:t>
            </a:r>
            <a:br>
              <a:rPr lang="en-GB" dirty="0">
                <a:latin typeface="Calibri" panose="020F0502020204030204" pitchFamily="34" charset="0"/>
                <a:cs typeface="Calibri" panose="020F0502020204030204" pitchFamily="34" charset="0"/>
              </a:rPr>
            </a:br>
            <a:br>
              <a:rPr lang="en-GB" sz="1200" dirty="0">
                <a:latin typeface="Calibri" panose="020F0502020204030204" pitchFamily="34" charset="0"/>
                <a:cs typeface="Calibri" panose="020F0502020204030204" pitchFamily="34" charset="0"/>
              </a:rPr>
            </a:br>
            <a:endParaRPr lang="en-US" sz="1500" cap="all" dirty="0">
              <a:effectLst>
                <a:outerShdw blurRad="47625" dist="12700" dir="2700000" algn="tl" rotWithShape="0">
                  <a:srgbClr val="000000">
                    <a:alpha val="36000"/>
                  </a:srgbClr>
                </a:outerShdw>
              </a:effectLst>
            </a:endParaRPr>
          </a:p>
        </p:txBody>
      </p:sp>
      <p:sp>
        <p:nvSpPr>
          <p:cNvPr id="17" name="TextBox 16">
            <a:extLst>
              <a:ext uri="{FF2B5EF4-FFF2-40B4-BE49-F238E27FC236}">
                <a16:creationId xmlns:a16="http://schemas.microsoft.com/office/drawing/2014/main" id="{0E030374-B9D6-458D-BC3F-423123FFB8B4}"/>
              </a:ext>
            </a:extLst>
          </p:cNvPr>
          <p:cNvSpPr txBox="1"/>
          <p:nvPr/>
        </p:nvSpPr>
        <p:spPr>
          <a:xfrm>
            <a:off x="7368802" y="2977018"/>
            <a:ext cx="1018620" cy="371061"/>
          </a:xfrm>
          <a:prstGeom prst="rect">
            <a:avLst/>
          </a:prstGeom>
          <a:solidFill>
            <a:srgbClr val="FFFF00"/>
          </a:solidFill>
        </p:spPr>
        <p:txBody>
          <a:bodyPr wrap="square" rtlCol="0">
            <a:spAutoFit/>
          </a:bodyPr>
          <a:lstStyle/>
          <a:p>
            <a:pPr algn="ctr"/>
            <a:r>
              <a:rPr lang="en-GB" b="1">
                <a:solidFill>
                  <a:schemeClr val="bg1"/>
                </a:solidFill>
                <a:latin typeface="Calibri" panose="020F0502020204030204" pitchFamily="34" charset="0"/>
                <a:cs typeface="Calibri" panose="020F0502020204030204" pitchFamily="34" charset="0"/>
              </a:rPr>
              <a:t>Trotsky</a:t>
            </a:r>
            <a:endParaRPr lang="en-GB" b="1"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4F5AA0F6-3157-44DF-87D9-A73FB03A57E6}"/>
              </a:ext>
            </a:extLst>
          </p:cNvPr>
          <p:cNvSpPr txBox="1"/>
          <p:nvPr/>
        </p:nvSpPr>
        <p:spPr>
          <a:xfrm>
            <a:off x="9813801" y="3028991"/>
            <a:ext cx="1018620" cy="371061"/>
          </a:xfrm>
          <a:prstGeom prst="rect">
            <a:avLst/>
          </a:prstGeom>
          <a:solidFill>
            <a:srgbClr val="FFFF00"/>
          </a:solidFill>
        </p:spPr>
        <p:txBody>
          <a:bodyPr wrap="square" rtlCol="0">
            <a:spAutoFit/>
          </a:bodyPr>
          <a:lstStyle/>
          <a:p>
            <a:pPr algn="ctr"/>
            <a:r>
              <a:rPr lang="en-GB" b="1" dirty="0">
                <a:solidFill>
                  <a:schemeClr val="bg1"/>
                </a:solidFill>
                <a:latin typeface="Calibri" panose="020F0502020204030204" pitchFamily="34" charset="0"/>
                <a:cs typeface="Calibri" panose="020F0502020204030204" pitchFamily="34" charset="0"/>
              </a:rPr>
              <a:t>Lenin</a:t>
            </a:r>
          </a:p>
        </p:txBody>
      </p:sp>
      <p:sp>
        <p:nvSpPr>
          <p:cNvPr id="19" name="TextBox 18">
            <a:extLst>
              <a:ext uri="{FF2B5EF4-FFF2-40B4-BE49-F238E27FC236}">
                <a16:creationId xmlns:a16="http://schemas.microsoft.com/office/drawing/2014/main" id="{E2962696-BD46-45EA-86D4-34D02D430E4E}"/>
              </a:ext>
            </a:extLst>
          </p:cNvPr>
          <p:cNvSpPr txBox="1"/>
          <p:nvPr/>
        </p:nvSpPr>
        <p:spPr>
          <a:xfrm>
            <a:off x="11173380" y="6511877"/>
            <a:ext cx="1018620" cy="371061"/>
          </a:xfrm>
          <a:prstGeom prst="rect">
            <a:avLst/>
          </a:prstGeom>
          <a:solidFill>
            <a:srgbClr val="FFFF00"/>
          </a:solidFill>
        </p:spPr>
        <p:txBody>
          <a:bodyPr wrap="square" rtlCol="0">
            <a:spAutoFit/>
          </a:bodyPr>
          <a:lstStyle/>
          <a:p>
            <a:pPr algn="ctr"/>
            <a:r>
              <a:rPr lang="en-GB" b="1" dirty="0">
                <a:solidFill>
                  <a:schemeClr val="bg1"/>
                </a:solidFill>
                <a:latin typeface="Calibri" panose="020F0502020204030204" pitchFamily="34" charset="0"/>
                <a:cs typeface="Calibri" panose="020F0502020204030204" pitchFamily="34" charset="0"/>
              </a:rPr>
              <a:t>Stalin</a:t>
            </a:r>
          </a:p>
        </p:txBody>
      </p:sp>
      <p:pic>
        <p:nvPicPr>
          <p:cNvPr id="20" name="Picture 12" descr="Image result for next button">
            <a:hlinkClick r:id="" action="ppaction://hlinkshowjump?jump=nextslide"/>
            <a:extLst>
              <a:ext uri="{FF2B5EF4-FFF2-40B4-BE49-F238E27FC236}">
                <a16:creationId xmlns:a16="http://schemas.microsoft.com/office/drawing/2014/main" id="{234BF9F0-E569-425B-B30B-A09C629BED4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89303" y="5278743"/>
            <a:ext cx="1233134" cy="123313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4" descr="Image result for main menu button icon">
            <a:hlinkClick r:id="rId8" action="ppaction://hlinksldjump"/>
            <a:extLst>
              <a:ext uri="{FF2B5EF4-FFF2-40B4-BE49-F238E27FC236}">
                <a16:creationId xmlns:a16="http://schemas.microsoft.com/office/drawing/2014/main" id="{F4B90C22-9FB4-4B99-9109-6A88FED0F4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308682" y="35197"/>
            <a:ext cx="843987" cy="8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78226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BC0A6D3-F66B-4FF0-B418-FD6AD82DE9BB}"/>
              </a:ext>
            </a:extLst>
          </p:cNvPr>
          <p:cNvSpPr txBox="1">
            <a:spLocks/>
          </p:cNvSpPr>
          <p:nvPr/>
        </p:nvSpPr>
        <p:spPr>
          <a:xfrm>
            <a:off x="378100" y="258430"/>
            <a:ext cx="10072362" cy="1024806"/>
          </a:xfrm>
          <a:prstGeom prst="rect">
            <a:avLst/>
          </a:prstGeom>
        </p:spPr>
        <p:txBody>
          <a:bodyPr vert="horz" lIns="91440" tIns="45720" rIns="91440" bIns="45720" rtlCol="0" anchor="ctr">
            <a:normAutofit fontScale="90000"/>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pPr algn="l"/>
            <a:r>
              <a:rPr lang="en-GB" sz="6600"/>
              <a:t>Stalin’s Use of propaganda</a:t>
            </a:r>
            <a:endParaRPr lang="en-GB" sz="6600" dirty="0"/>
          </a:p>
        </p:txBody>
      </p:sp>
      <p:sp>
        <p:nvSpPr>
          <p:cNvPr id="5" name="TextBox 4">
            <a:extLst>
              <a:ext uri="{FF2B5EF4-FFF2-40B4-BE49-F238E27FC236}">
                <a16:creationId xmlns:a16="http://schemas.microsoft.com/office/drawing/2014/main" id="{519FB1EA-BD37-47FA-99C5-E6DFDA90D074}"/>
              </a:ext>
            </a:extLst>
          </p:cNvPr>
          <p:cNvSpPr txBox="1"/>
          <p:nvPr/>
        </p:nvSpPr>
        <p:spPr>
          <a:xfrm>
            <a:off x="4278095" y="1687354"/>
            <a:ext cx="7429373" cy="5170646"/>
          </a:xfrm>
          <a:prstGeom prst="rect">
            <a:avLst/>
          </a:prstGeom>
          <a:noFill/>
        </p:spPr>
        <p:txBody>
          <a:bodyPr wrap="square" rtlCol="0">
            <a:spAutoFit/>
          </a:bodyPr>
          <a:lstStyle/>
          <a:p>
            <a:pPr algn="ctr"/>
            <a:r>
              <a:rPr lang="en-GB" sz="2300" dirty="0">
                <a:latin typeface="Calibri" panose="020F0502020204030204" pitchFamily="34" charset="0"/>
                <a:cs typeface="Calibri" panose="020F0502020204030204" pitchFamily="34" charset="0"/>
              </a:rPr>
              <a:t>When Lenin died in 1924, Stalin set about his plan to take over full control of the Communist Party. His first act was to tell Trotsky the wrong date for Lenin's funeral. With Trotsky absent Stalin was able to position himself as the man closest to the dead hero of the October Revolution.</a:t>
            </a:r>
            <a:br>
              <a:rPr lang="en-GB" sz="2300" dirty="0">
                <a:latin typeface="Calibri" panose="020F0502020204030204" pitchFamily="34" charset="0"/>
                <a:cs typeface="Calibri" panose="020F0502020204030204" pitchFamily="34" charset="0"/>
              </a:rPr>
            </a:br>
            <a:br>
              <a:rPr lang="en-GB" sz="2300" dirty="0">
                <a:latin typeface="Calibri" panose="020F0502020204030204" pitchFamily="34" charset="0"/>
                <a:cs typeface="Calibri" panose="020F0502020204030204" pitchFamily="34" charset="0"/>
              </a:rPr>
            </a:br>
            <a:r>
              <a:rPr lang="en-GB" sz="2300" dirty="0">
                <a:latin typeface="Calibri" panose="020F0502020204030204" pitchFamily="34" charset="0"/>
                <a:cs typeface="Calibri" panose="020F0502020204030204" pitchFamily="34" charset="0"/>
              </a:rPr>
              <a:t>Once in power, Stalin began erasing Trotsky from photographs and history books. </a:t>
            </a:r>
            <a:br>
              <a:rPr lang="en-GB" sz="2300" dirty="0">
                <a:latin typeface="Calibri" panose="020F0502020204030204" pitchFamily="34" charset="0"/>
                <a:cs typeface="Calibri" panose="020F0502020204030204" pitchFamily="34" charset="0"/>
              </a:rPr>
            </a:br>
            <a:br>
              <a:rPr lang="en-GB" sz="2300" dirty="0">
                <a:latin typeface="Calibri" panose="020F0502020204030204" pitchFamily="34" charset="0"/>
                <a:cs typeface="Calibri" panose="020F0502020204030204" pitchFamily="34" charset="0"/>
              </a:rPr>
            </a:br>
            <a:r>
              <a:rPr lang="en-GB" sz="2300" dirty="0">
                <a:latin typeface="Calibri" panose="020F0502020204030204" pitchFamily="34" charset="0"/>
                <a:cs typeface="Calibri" panose="020F0502020204030204" pitchFamily="34" charset="0"/>
              </a:rPr>
              <a:t>He also exaggerated his own role in the takeover of Russia, had his name added to the national anthem, built statues of himself and named a city after himself – Stalingrad. </a:t>
            </a:r>
            <a:br>
              <a:rPr lang="en-GB" dirty="0"/>
            </a:br>
            <a:br>
              <a:rPr lang="en-GB" dirty="0"/>
            </a:br>
            <a:endParaRPr lang="en-GB" dirty="0"/>
          </a:p>
          <a:p>
            <a:endParaRPr lang="en-GB" dirty="0"/>
          </a:p>
        </p:txBody>
      </p:sp>
      <p:pic>
        <p:nvPicPr>
          <p:cNvPr id="6" name="Picture 2" descr="Image result">
            <a:extLst>
              <a:ext uri="{FF2B5EF4-FFF2-40B4-BE49-F238E27FC236}">
                <a16:creationId xmlns:a16="http://schemas.microsoft.com/office/drawing/2014/main" id="{CA01D764-E496-400B-8F3C-A291B3E371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532" y="1481745"/>
            <a:ext cx="3430646" cy="499171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next button">
            <a:hlinkClick r:id="" action="ppaction://hlinkshowjump?jump=nextslide"/>
            <a:extLst>
              <a:ext uri="{FF2B5EF4-FFF2-40B4-BE49-F238E27FC236}">
                <a16:creationId xmlns:a16="http://schemas.microsoft.com/office/drawing/2014/main" id="{482A3060-F4BA-4DF0-83DA-DD5505EB4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8390" y="192357"/>
            <a:ext cx="1090879" cy="109087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Image result for main menu button icon">
            <a:hlinkClick r:id="rId4" action="ppaction://hlinksldjump"/>
            <a:extLst>
              <a:ext uri="{FF2B5EF4-FFF2-40B4-BE49-F238E27FC236}">
                <a16:creationId xmlns:a16="http://schemas.microsoft.com/office/drawing/2014/main" id="{69E5BB82-61BF-470F-A506-A8544D6BB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100" y="5833839"/>
            <a:ext cx="843987" cy="838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4322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0A238460-5CDA-44F3-BDF8-64A5D3401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968" y="316188"/>
            <a:ext cx="9280250" cy="622562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9E3A958-E12D-4199-A28B-8992283E2EE1}"/>
              </a:ext>
            </a:extLst>
          </p:cNvPr>
          <p:cNvSpPr/>
          <p:nvPr/>
        </p:nvSpPr>
        <p:spPr>
          <a:xfrm>
            <a:off x="5314121" y="2186609"/>
            <a:ext cx="2915478" cy="329979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4" descr="Image result for main menu button icon">
            <a:hlinkClick r:id="rId3" action="ppaction://hlinksldjump"/>
            <a:extLst>
              <a:ext uri="{FF2B5EF4-FFF2-40B4-BE49-F238E27FC236}">
                <a16:creationId xmlns:a16="http://schemas.microsoft.com/office/drawing/2014/main" id="{0C8C9203-CB96-41A7-B0BC-B3DB257E2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005" y="227000"/>
            <a:ext cx="843987" cy="838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next button">
            <a:extLst>
              <a:ext uri="{FF2B5EF4-FFF2-40B4-BE49-F238E27FC236}">
                <a16:creationId xmlns:a16="http://schemas.microsoft.com/office/drawing/2014/main" id="{9F4242DB-C0F8-43F6-A989-4E010AE1F7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637692" y="3124788"/>
            <a:ext cx="1423432" cy="14234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next button">
            <a:extLst>
              <a:ext uri="{FF2B5EF4-FFF2-40B4-BE49-F238E27FC236}">
                <a16:creationId xmlns:a16="http://schemas.microsoft.com/office/drawing/2014/main" id="{B55C3A6E-E5C8-495B-8018-9A1686041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5524" y="3124788"/>
            <a:ext cx="1423432" cy="1423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53674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a:extLst>
              <a:ext uri="{FF2B5EF4-FFF2-40B4-BE49-F238E27FC236}">
                <a16:creationId xmlns:a16="http://schemas.microsoft.com/office/drawing/2014/main" id="{FCE73171-39AD-4129-B6B0-E3DD5E64B4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6" r="3807"/>
          <a:stretch/>
        </p:blipFill>
        <p:spPr bwMode="auto">
          <a:xfrm>
            <a:off x="622853" y="261627"/>
            <a:ext cx="8865704" cy="633474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DB609BA0-58A9-4D1D-9A49-C459FA757D0E}"/>
              </a:ext>
            </a:extLst>
          </p:cNvPr>
          <p:cNvSpPr/>
          <p:nvPr/>
        </p:nvSpPr>
        <p:spPr>
          <a:xfrm>
            <a:off x="6096000" y="2464905"/>
            <a:ext cx="2915478" cy="3299791"/>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24" descr="Image result for main menu button icon">
            <a:hlinkClick r:id="rId3" action="ppaction://hlinksldjump"/>
            <a:extLst>
              <a:ext uri="{FF2B5EF4-FFF2-40B4-BE49-F238E27FC236}">
                <a16:creationId xmlns:a16="http://schemas.microsoft.com/office/drawing/2014/main" id="{539AF6B4-60E7-4A88-9FF6-2B6E552A47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04005" y="227000"/>
            <a:ext cx="843987" cy="8381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Image result for next button">
            <a:extLst>
              <a:ext uri="{FF2B5EF4-FFF2-40B4-BE49-F238E27FC236}">
                <a16:creationId xmlns:a16="http://schemas.microsoft.com/office/drawing/2014/main" id="{EE57A098-618D-4DBC-81C5-54259D8376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344283" y="3268405"/>
            <a:ext cx="1135798" cy="11357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Image result for next button">
            <a:extLst>
              <a:ext uri="{FF2B5EF4-FFF2-40B4-BE49-F238E27FC236}">
                <a16:creationId xmlns:a16="http://schemas.microsoft.com/office/drawing/2014/main" id="{255C9C4C-D900-4803-9414-74CBBFFC0E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85372" y="3268405"/>
            <a:ext cx="1135798" cy="1135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799007"/>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 result for stalin propaganda posters">
            <a:extLst>
              <a:ext uri="{FF2B5EF4-FFF2-40B4-BE49-F238E27FC236}">
                <a16:creationId xmlns:a16="http://schemas.microsoft.com/office/drawing/2014/main" id="{C4E2C10E-E4DE-4F0B-BB09-8919472B75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181"/>
          <a:stretch>
            <a:fillRect/>
          </a:stretch>
        </p:blipFill>
        <p:spPr bwMode="auto">
          <a:xfrm>
            <a:off x="570115" y="298669"/>
            <a:ext cx="4662487"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5" name="Picture 3" descr="Related image">
            <a:extLst>
              <a:ext uri="{FF2B5EF4-FFF2-40B4-BE49-F238E27FC236}">
                <a16:creationId xmlns:a16="http://schemas.microsoft.com/office/drawing/2014/main" id="{7BA00D3F-B54A-4F63-8452-A16532E3AD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5" t="3371" r="2596" b="16615"/>
          <a:stretch/>
        </p:blipFill>
        <p:spPr bwMode="auto">
          <a:xfrm>
            <a:off x="476684" y="3604308"/>
            <a:ext cx="4662486" cy="295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4" descr="Image result for stalin propaganda posters">
            <a:extLst>
              <a:ext uri="{FF2B5EF4-FFF2-40B4-BE49-F238E27FC236}">
                <a16:creationId xmlns:a16="http://schemas.microsoft.com/office/drawing/2014/main" id="{A393C62E-71DD-484E-B578-492725BF8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444" t="3792" r="39954" b="5824"/>
          <a:stretch>
            <a:fillRect/>
          </a:stretch>
        </p:blipFill>
        <p:spPr bwMode="auto">
          <a:xfrm>
            <a:off x="6028410" y="298669"/>
            <a:ext cx="5604043" cy="6230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7" name="Picture 5" descr="Image result for post it note no background">
            <a:extLst>
              <a:ext uri="{FF2B5EF4-FFF2-40B4-BE49-F238E27FC236}">
                <a16:creationId xmlns:a16="http://schemas.microsoft.com/office/drawing/2014/main" id="{1E45AB55-6775-433B-A4FF-751134301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432" y="4662268"/>
            <a:ext cx="1895475"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8" name="Picture 6" descr="Image result for post it note no background">
            <a:extLst>
              <a:ext uri="{FF2B5EF4-FFF2-40B4-BE49-F238E27FC236}">
                <a16:creationId xmlns:a16="http://schemas.microsoft.com/office/drawing/2014/main" id="{76653482-E0A2-4A72-9CA0-1A74AF46A3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86735">
            <a:off x="89977" y="2104352"/>
            <a:ext cx="1895475"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9" name="Picture 7" descr="Image result for post it note no background">
            <a:extLst>
              <a:ext uri="{FF2B5EF4-FFF2-40B4-BE49-F238E27FC236}">
                <a16:creationId xmlns:a16="http://schemas.microsoft.com/office/drawing/2014/main" id="{F9F9A31B-D4B0-474D-A8C8-4A826BC05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05209">
            <a:off x="9934372" y="919123"/>
            <a:ext cx="1897062"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10" name="Text Box 8">
            <a:extLst>
              <a:ext uri="{FF2B5EF4-FFF2-40B4-BE49-F238E27FC236}">
                <a16:creationId xmlns:a16="http://schemas.microsoft.com/office/drawing/2014/main" id="{23729E56-3F12-4890-B566-47F44C9FADEE}"/>
              </a:ext>
            </a:extLst>
          </p:cNvPr>
          <p:cNvSpPr txBox="1">
            <a:spLocks noChangeArrowheads="1"/>
          </p:cNvSpPr>
          <p:nvPr/>
        </p:nvSpPr>
        <p:spPr bwMode="auto">
          <a:xfrm rot="414980">
            <a:off x="428114" y="2406555"/>
            <a:ext cx="121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libri" panose="020F0502020204030204" pitchFamily="34" charset="0"/>
              </a:rPr>
              <a:t>Message?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9">
            <a:extLst>
              <a:ext uri="{FF2B5EF4-FFF2-40B4-BE49-F238E27FC236}">
                <a16:creationId xmlns:a16="http://schemas.microsoft.com/office/drawing/2014/main" id="{E584EC6F-C773-4F57-A17B-DE06BFDD3BA3}"/>
              </a:ext>
            </a:extLst>
          </p:cNvPr>
          <p:cNvSpPr txBox="1">
            <a:spLocks noChangeArrowheads="1"/>
          </p:cNvSpPr>
          <p:nvPr/>
        </p:nvSpPr>
        <p:spPr bwMode="auto">
          <a:xfrm rot="-241837">
            <a:off x="4486707" y="4921031"/>
            <a:ext cx="121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a:ln>
                  <a:noFill/>
                </a:ln>
                <a:solidFill>
                  <a:srgbClr val="000000"/>
                </a:solidFill>
                <a:effectLst/>
                <a:latin typeface="Calibri" panose="020F0502020204030204" pitchFamily="34" charset="0"/>
              </a:rPr>
              <a:t>Message?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Text Box 10">
            <a:extLst>
              <a:ext uri="{FF2B5EF4-FFF2-40B4-BE49-F238E27FC236}">
                <a16:creationId xmlns:a16="http://schemas.microsoft.com/office/drawing/2014/main" id="{78494F51-BB3B-4097-A6BA-0CF73FE2C48A}"/>
              </a:ext>
            </a:extLst>
          </p:cNvPr>
          <p:cNvSpPr txBox="1">
            <a:spLocks noChangeArrowheads="1"/>
          </p:cNvSpPr>
          <p:nvPr/>
        </p:nvSpPr>
        <p:spPr bwMode="auto">
          <a:xfrm rot="20950160">
            <a:off x="10153705" y="1235361"/>
            <a:ext cx="12192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600" b="1" i="0" u="none" strike="noStrike" cap="none" normalizeH="0" baseline="0" dirty="0">
                <a:ln>
                  <a:noFill/>
                </a:ln>
                <a:solidFill>
                  <a:srgbClr val="000000"/>
                </a:solidFill>
                <a:effectLst/>
                <a:latin typeface="Calibri" panose="020F0502020204030204" pitchFamily="34" charset="0"/>
              </a:rPr>
              <a:t>Message?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4" name="Picture 24" descr="Image result for main menu button icon">
            <a:hlinkClick r:id="rId6" action="ppaction://hlinksldjump"/>
            <a:extLst>
              <a:ext uri="{FF2B5EF4-FFF2-40B4-BE49-F238E27FC236}">
                <a16:creationId xmlns:a16="http://schemas.microsoft.com/office/drawing/2014/main" id="{F99C1689-671A-4884-828E-17854DC2EF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82634" y="388293"/>
            <a:ext cx="2106804" cy="209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72479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731" y="98716"/>
            <a:ext cx="8689976" cy="1024806"/>
          </a:xfrm>
        </p:spPr>
        <p:txBody>
          <a:bodyPr>
            <a:normAutofit/>
          </a:bodyPr>
          <a:lstStyle/>
          <a:p>
            <a:pPr algn="l"/>
            <a:r>
              <a:rPr lang="en-GB" sz="6600" dirty="0"/>
              <a:t>CLASSIC </a:t>
            </a:r>
          </a:p>
        </p:txBody>
      </p:sp>
      <p:pic>
        <p:nvPicPr>
          <p:cNvPr id="26" name="Picture 24" descr="Image result for main menu button ic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9860" y="94623"/>
            <a:ext cx="1040216" cy="1032993"/>
          </a:xfrm>
          <a:prstGeom prst="rect">
            <a:avLst/>
          </a:prstGeom>
          <a:noFill/>
          <a:extLst>
            <a:ext uri="{909E8E84-426E-40DD-AFC4-6F175D3DCCD1}">
              <a14:hiddenFill xmlns:a14="http://schemas.microsoft.com/office/drawing/2010/main">
                <a:solidFill>
                  <a:srgbClr val="FFFFFF"/>
                </a:solidFill>
              </a14:hiddenFill>
            </a:ext>
          </a:extLst>
        </p:spPr>
      </p:pic>
      <p:sp>
        <p:nvSpPr>
          <p:cNvPr id="6" name="Oval 17"/>
          <p:cNvSpPr>
            <a:spLocks noChangeArrowheads="1"/>
          </p:cNvSpPr>
          <p:nvPr/>
        </p:nvSpPr>
        <p:spPr bwMode="auto">
          <a:xfrm>
            <a:off x="292168" y="1123522"/>
            <a:ext cx="855738"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Image result for birth of a n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78249">
            <a:off x="537006" y="3348657"/>
            <a:ext cx="1929065" cy="29725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2" descr="Image result for video symbo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9180" y="3003479"/>
            <a:ext cx="1021629" cy="10216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2106" y="2618688"/>
            <a:ext cx="1371600" cy="646331"/>
          </a:xfrm>
          <a:prstGeom prst="rect">
            <a:avLst/>
          </a:prstGeom>
          <a:noFill/>
        </p:spPr>
        <p:txBody>
          <a:bodyPr wrap="square" rtlCol="0">
            <a:spAutoFit/>
          </a:bodyPr>
          <a:lstStyle/>
          <a:p>
            <a:br>
              <a:rPr lang="en-GB" dirty="0"/>
            </a:br>
            <a:r>
              <a:rPr lang="en-GB" dirty="0"/>
              <a:t>From 5:40</a:t>
            </a:r>
          </a:p>
        </p:txBody>
      </p:sp>
      <p:pic>
        <p:nvPicPr>
          <p:cNvPr id="8" name="Picture 4" descr="Image resul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16217" y="2216407"/>
            <a:ext cx="2190750" cy="3286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 name="Picture 2" descr="Image result for video symbo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96037" y="1816212"/>
            <a:ext cx="1021629" cy="102162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9534409" y="5784426"/>
            <a:ext cx="2190750" cy="369332"/>
          </a:xfrm>
          <a:prstGeom prst="rect">
            <a:avLst/>
          </a:prstGeom>
          <a:noFill/>
        </p:spPr>
        <p:txBody>
          <a:bodyPr wrap="square" rtlCol="0">
            <a:spAutoFit/>
          </a:bodyPr>
          <a:lstStyle/>
          <a:p>
            <a:r>
              <a:rPr lang="en-GB" dirty="0"/>
              <a:t>From 3 to 9 mins</a:t>
            </a:r>
          </a:p>
        </p:txBody>
      </p:sp>
      <p:pic>
        <p:nvPicPr>
          <p:cNvPr id="10" name="Picture 8" descr="Image result for nazi propaganda poste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13791">
            <a:off x="5606685" y="3857625"/>
            <a:ext cx="1822815" cy="27795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10" descr="Image result for ww1 propagand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23241">
            <a:off x="7070632" y="483707"/>
            <a:ext cx="2104929" cy="3159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Image result for ww1 propaganda generalisati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57085">
            <a:off x="3803481" y="517927"/>
            <a:ext cx="2008029" cy="3095892"/>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3801644" y="3341545"/>
            <a:ext cx="807668" cy="339298"/>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HERO </a:t>
            </a:r>
          </a:p>
        </p:txBody>
      </p:sp>
      <p:sp>
        <p:nvSpPr>
          <p:cNvPr id="25" name="TextBox 24"/>
          <p:cNvSpPr txBox="1"/>
          <p:nvPr/>
        </p:nvSpPr>
        <p:spPr>
          <a:xfrm>
            <a:off x="7082942" y="5149690"/>
            <a:ext cx="10844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HAMMER </a:t>
            </a:r>
          </a:p>
        </p:txBody>
      </p:sp>
      <p:sp>
        <p:nvSpPr>
          <p:cNvPr id="27" name="TextBox 26"/>
          <p:cNvSpPr txBox="1"/>
          <p:nvPr/>
        </p:nvSpPr>
        <p:spPr>
          <a:xfrm>
            <a:off x="6786953" y="365025"/>
            <a:ext cx="1285095"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CRUSADER </a:t>
            </a:r>
          </a:p>
        </p:txBody>
      </p:sp>
      <p:sp>
        <p:nvSpPr>
          <p:cNvPr id="28" name="TextBox 27"/>
          <p:cNvSpPr txBox="1"/>
          <p:nvPr/>
        </p:nvSpPr>
        <p:spPr>
          <a:xfrm>
            <a:off x="2074905" y="5997328"/>
            <a:ext cx="850435"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BIRTH </a:t>
            </a:r>
          </a:p>
        </p:txBody>
      </p:sp>
      <p:sp>
        <p:nvSpPr>
          <p:cNvPr id="29" name="TextBox 28"/>
          <p:cNvSpPr txBox="1"/>
          <p:nvPr/>
        </p:nvSpPr>
        <p:spPr>
          <a:xfrm>
            <a:off x="10672143" y="5163978"/>
            <a:ext cx="1053016"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TRIUMPH </a:t>
            </a:r>
          </a:p>
        </p:txBody>
      </p:sp>
    </p:spTree>
    <p:extLst>
      <p:ext uri="{BB962C8B-B14F-4D97-AF65-F5344CB8AC3E}">
        <p14:creationId xmlns:p14="http://schemas.microsoft.com/office/powerpoint/2010/main" val="83863359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4" name="Picture 8"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44048">
            <a:off x="601117" y="1579070"/>
            <a:ext cx="3741440" cy="203700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22577" y="40459"/>
            <a:ext cx="9264744" cy="1024806"/>
          </a:xfrm>
        </p:spPr>
        <p:txBody>
          <a:bodyPr>
            <a:normAutofit/>
          </a:bodyPr>
          <a:lstStyle/>
          <a:p>
            <a:pPr algn="l"/>
            <a:r>
              <a:rPr lang="en-GB" sz="6600" dirty="0"/>
              <a:t>Modern ( Trump ) </a:t>
            </a:r>
          </a:p>
        </p:txBody>
      </p:sp>
      <p:sp>
        <p:nvSpPr>
          <p:cNvPr id="6" name="Oval 17"/>
          <p:cNvSpPr>
            <a:spLocks noChangeArrowheads="1"/>
          </p:cNvSpPr>
          <p:nvPr/>
        </p:nvSpPr>
        <p:spPr bwMode="auto">
          <a:xfrm>
            <a:off x="8903431" y="241995"/>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2" descr="Image result for video symb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131" y="3133691"/>
            <a:ext cx="965024" cy="96502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169979">
            <a:off x="500702" y="1770717"/>
            <a:ext cx="1015056" cy="34964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MAGA  </a:t>
            </a:r>
          </a:p>
        </p:txBody>
      </p:sp>
      <p:pic>
        <p:nvPicPr>
          <p:cNvPr id="4100" name="Picture 4"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75127">
            <a:off x="8450591" y="1366715"/>
            <a:ext cx="3200394" cy="228146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video symbol">
            <a:hlinkClick r:id="rId6"/>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5701" y="1019114"/>
            <a:ext cx="926425" cy="9264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7400">
            <a:off x="8462893" y="1298001"/>
            <a:ext cx="765086" cy="346202"/>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GREAT </a:t>
            </a:r>
          </a:p>
        </p:txBody>
      </p:sp>
      <p:pic>
        <p:nvPicPr>
          <p:cNvPr id="4102" name="Picture 6" descr="Image result for trump propaganda poster"/>
          <p:cNvPicPr>
            <a:picLocks noChangeAspect="1" noChangeArrowheads="1"/>
          </p:cNvPicPr>
          <p:nvPr/>
        </p:nvPicPr>
        <p:blipFill rotWithShape="1">
          <a:blip r:embed="rId7">
            <a:extLst>
              <a:ext uri="{28A0092B-C50C-407E-A947-70E740481C1C}">
                <a14:useLocalDpi xmlns:a14="http://schemas.microsoft.com/office/drawing/2010/main" val="0"/>
              </a:ext>
            </a:extLst>
          </a:blip>
          <a:srcRect l="29374"/>
          <a:stretch/>
        </p:blipFill>
        <p:spPr bwMode="auto">
          <a:xfrm>
            <a:off x="5025484" y="1625529"/>
            <a:ext cx="2571984" cy="178228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trump scar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3050" y="4426275"/>
            <a:ext cx="37338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Image result for video symbol">
            <a:hlinkClick r:id="rId9"/>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4526286"/>
            <a:ext cx="1103693" cy="110369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513050" y="6123898"/>
            <a:ext cx="10844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SUPPORT </a:t>
            </a:r>
          </a:p>
        </p:txBody>
      </p:sp>
      <p:sp>
        <p:nvSpPr>
          <p:cNvPr id="20" name="TextBox 19"/>
          <p:cNvSpPr txBox="1"/>
          <p:nvPr/>
        </p:nvSpPr>
        <p:spPr>
          <a:xfrm>
            <a:off x="4861693" y="3160782"/>
            <a:ext cx="869417"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CLOWN </a:t>
            </a:r>
          </a:p>
        </p:txBody>
      </p:sp>
      <p:pic>
        <p:nvPicPr>
          <p:cNvPr id="4108" name="Picture 12" descr="Image result for a hero will rise trump"/>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7357">
            <a:off x="1316273" y="4771887"/>
            <a:ext cx="3374951" cy="1687476"/>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186508">
            <a:off x="3708698" y="6223884"/>
            <a:ext cx="84498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HERO </a:t>
            </a:r>
          </a:p>
        </p:txBody>
      </p:sp>
      <p:pic>
        <p:nvPicPr>
          <p:cNvPr id="22" name="Picture 2" descr="Image result for video symbol">
            <a:hlinkClick r:id="rId11"/>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463" y="4558876"/>
            <a:ext cx="1017108" cy="10171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Image result for next button">
            <a:hlinkClick r:id="" action="ppaction://hlinkshowjump?jump=nextslide"/>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687051" y="4857817"/>
            <a:ext cx="1225075" cy="122507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4701249" y="5504140"/>
            <a:ext cx="1190307" cy="338554"/>
          </a:xfrm>
          <a:prstGeom prst="rect">
            <a:avLst/>
          </a:prstGeom>
          <a:noFill/>
        </p:spPr>
        <p:txBody>
          <a:bodyPr wrap="square" rtlCol="0">
            <a:spAutoFit/>
          </a:bodyPr>
          <a:lstStyle/>
          <a:p>
            <a:pPr algn="ctr"/>
            <a:r>
              <a:rPr lang="en-GB" sz="1600" b="1" dirty="0"/>
              <a:t>GRAPHIC</a:t>
            </a:r>
          </a:p>
        </p:txBody>
      </p:sp>
    </p:spTree>
    <p:extLst>
      <p:ext uri="{BB962C8B-B14F-4D97-AF65-F5344CB8AC3E}">
        <p14:creationId xmlns:p14="http://schemas.microsoft.com/office/powerpoint/2010/main" val="2794891850"/>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771439" y="157689"/>
            <a:ext cx="9972730" cy="816583"/>
          </a:xfrm>
        </p:spPr>
        <p:txBody>
          <a:bodyPr>
            <a:normAutofit/>
          </a:bodyPr>
          <a:lstStyle/>
          <a:p>
            <a:pPr algn="l"/>
            <a:r>
              <a:rPr lang="en-GB" dirty="0"/>
              <a:t>Navigation and action buttons</a:t>
            </a:r>
          </a:p>
        </p:txBody>
      </p:sp>
      <p:sp>
        <p:nvSpPr>
          <p:cNvPr id="5" name="TextBox 4"/>
          <p:cNvSpPr txBox="1"/>
          <p:nvPr/>
        </p:nvSpPr>
        <p:spPr>
          <a:xfrm>
            <a:off x="1660200" y="3119317"/>
            <a:ext cx="7358613"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Click this symbol on pages to connect to external YouTube videos.</a:t>
            </a:r>
          </a:p>
        </p:txBody>
      </p:sp>
      <p:pic>
        <p:nvPicPr>
          <p:cNvPr id="9" name="Picture 22" descr="Image result for pdf file no backgrou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26" y="5444783"/>
            <a:ext cx="919027" cy="91902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660200" y="5444783"/>
            <a:ext cx="8798261"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Click this PDF symbol ( </a:t>
            </a:r>
            <a:r>
              <a:rPr lang="en-GB" sz="2400" b="1" dirty="0">
                <a:latin typeface="Calibri" panose="020F0502020204030204" pitchFamily="34" charset="0"/>
                <a:cs typeface="Calibri" panose="020F0502020204030204" pitchFamily="34" charset="0"/>
              </a:rPr>
              <a:t>now</a:t>
            </a:r>
            <a:r>
              <a:rPr lang="en-GB" sz="2400" dirty="0">
                <a:latin typeface="Calibri" panose="020F0502020204030204" pitchFamily="34" charset="0"/>
                <a:cs typeface="Calibri" panose="020F0502020204030204" pitchFamily="34" charset="0"/>
              </a:rPr>
              <a:t> ) to access the supporting student resources, PowerPoint  and worksheets.</a:t>
            </a:r>
          </a:p>
        </p:txBody>
      </p:sp>
      <p:sp>
        <p:nvSpPr>
          <p:cNvPr id="12" name="TextBox 11"/>
          <p:cNvSpPr txBox="1"/>
          <p:nvPr/>
        </p:nvSpPr>
        <p:spPr>
          <a:xfrm>
            <a:off x="1630383" y="1070863"/>
            <a:ext cx="6905961" cy="461665"/>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Click to return to the main menu.</a:t>
            </a:r>
            <a:endParaRPr lang="en-GB" sz="2400" dirty="0"/>
          </a:p>
        </p:txBody>
      </p:sp>
      <p:pic>
        <p:nvPicPr>
          <p:cNvPr id="10242" name="Picture 2" descr="Image result for video symb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26" y="3131691"/>
            <a:ext cx="1021629" cy="102162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4" descr="Image result for main menu button ico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00" y="694613"/>
            <a:ext cx="1221670" cy="1213187"/>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a:spLocks noChangeArrowheads="1"/>
          </p:cNvSpPr>
          <p:nvPr/>
        </p:nvSpPr>
        <p:spPr bwMode="auto">
          <a:xfrm>
            <a:off x="339766" y="4283071"/>
            <a:ext cx="931587" cy="873425"/>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3600" b="1" i="0" u="none" strike="noStrike" cap="none" normalizeH="0" baseline="0" dirty="0">
                <a:ln>
                  <a:noFill/>
                </a:ln>
                <a:solidFill>
                  <a:srgbClr val="000000"/>
                </a:solidFill>
                <a:effectLst/>
                <a:latin typeface="Calibri" panose="020F0502020204030204" pitchFamily="34" charset="0"/>
              </a:rPr>
              <a:t>4</a:t>
            </a:r>
            <a:endParaRPr kumimoji="0" lang="en-US" altLang="en-US" sz="3600" b="0" i="0" u="none" strike="noStrike" cap="none" normalizeH="0" baseline="0" dirty="0">
              <a:ln>
                <a:noFill/>
              </a:ln>
              <a:solidFill>
                <a:schemeClr val="tx1"/>
              </a:solidFill>
              <a:effectLst/>
              <a:latin typeface="Arial" panose="020B0604020202020204" pitchFamily="34" charset="0"/>
            </a:endParaRPr>
          </a:p>
        </p:txBody>
      </p:sp>
      <p:pic>
        <p:nvPicPr>
          <p:cNvPr id="18" name="Picture 12" descr="Image result for next butt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872" y="2005568"/>
            <a:ext cx="878481" cy="87848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60201" y="2034902"/>
            <a:ext cx="7358613"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Click this symbol on pages to ensure you follow the correct navigation path of the PowerPoint. </a:t>
            </a:r>
          </a:p>
        </p:txBody>
      </p:sp>
      <p:sp>
        <p:nvSpPr>
          <p:cNvPr id="20" name="TextBox 19"/>
          <p:cNvSpPr txBox="1"/>
          <p:nvPr/>
        </p:nvSpPr>
        <p:spPr>
          <a:xfrm>
            <a:off x="1660200" y="4347163"/>
            <a:ext cx="7358613"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The yellow circle denotes an activity on the accompanying student workbook.</a:t>
            </a:r>
          </a:p>
        </p:txBody>
      </p:sp>
      <p:pic>
        <p:nvPicPr>
          <p:cNvPr id="21" name="Picture 22" descr="Image result for pdf file no background">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61811">
            <a:off x="10268447" y="1809257"/>
            <a:ext cx="1609560" cy="1609560"/>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Image result for arrow no backgrou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943437">
            <a:off x="9563960" y="3786765"/>
            <a:ext cx="1102764" cy="15795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Image result for next butt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97093" y="5178161"/>
            <a:ext cx="1399888" cy="1399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31700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descr="Image result for kim jong un propagan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30507">
            <a:off x="337151" y="2975321"/>
            <a:ext cx="3105151" cy="23288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0731" y="98716"/>
            <a:ext cx="8689976" cy="1024806"/>
          </a:xfrm>
        </p:spPr>
        <p:txBody>
          <a:bodyPr>
            <a:normAutofit/>
          </a:bodyPr>
          <a:lstStyle/>
          <a:p>
            <a:pPr algn="l"/>
            <a:r>
              <a:rPr lang="en-GB" sz="6600" dirty="0"/>
              <a:t>MODERN</a:t>
            </a:r>
          </a:p>
        </p:txBody>
      </p:sp>
      <p:pic>
        <p:nvPicPr>
          <p:cNvPr id="26" name="Picture 24" descr="Image result for main menu button icon">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5550" y="547342"/>
            <a:ext cx="1764880" cy="1752625"/>
          </a:xfrm>
          <a:prstGeom prst="rect">
            <a:avLst/>
          </a:prstGeom>
          <a:noFill/>
          <a:extLst>
            <a:ext uri="{909E8E84-426E-40DD-AFC4-6F175D3DCCD1}">
              <a14:hiddenFill xmlns:a14="http://schemas.microsoft.com/office/drawing/2010/main">
                <a:solidFill>
                  <a:srgbClr val="FFFFFF"/>
                </a:solidFill>
              </a14:hiddenFill>
            </a:ext>
          </a:extLst>
        </p:spPr>
      </p:pic>
      <p:sp>
        <p:nvSpPr>
          <p:cNvPr id="6" name="Oval 17"/>
          <p:cNvSpPr>
            <a:spLocks noChangeArrowheads="1"/>
          </p:cNvSpPr>
          <p:nvPr/>
        </p:nvSpPr>
        <p:spPr bwMode="auto">
          <a:xfrm>
            <a:off x="218340" y="1200244"/>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15</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5" name="Picture 2" descr="Image result for video symbol">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0551" y="4542982"/>
            <a:ext cx="1021629" cy="102162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rot="21244325">
            <a:off x="265312" y="3039749"/>
            <a:ext cx="1084418"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WORSHIP </a:t>
            </a:r>
          </a:p>
        </p:txBody>
      </p:sp>
      <p:pic>
        <p:nvPicPr>
          <p:cNvPr id="2052" name="Picture 4" descr="Image resul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078" y="2474729"/>
            <a:ext cx="3339395" cy="23446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rot="21591834">
            <a:off x="4490151" y="4578669"/>
            <a:ext cx="937384" cy="337917"/>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FISHING </a:t>
            </a:r>
          </a:p>
        </p:txBody>
      </p:sp>
      <p:pic>
        <p:nvPicPr>
          <p:cNvPr id="2054" name="Picture 6" descr="Image result for farage pint fla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8750">
            <a:off x="8507478" y="3071764"/>
            <a:ext cx="3081824" cy="23080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rot="219272">
            <a:off x="10696095" y="5143910"/>
            <a:ext cx="947487"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NIGEL </a:t>
            </a:r>
          </a:p>
        </p:txBody>
      </p:sp>
    </p:spTree>
    <p:extLst>
      <p:ext uri="{BB962C8B-B14F-4D97-AF65-F5344CB8AC3E}">
        <p14:creationId xmlns:p14="http://schemas.microsoft.com/office/powerpoint/2010/main" val="2525580207"/>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2" descr="Image result for next but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29863" y="175601"/>
            <a:ext cx="1095987" cy="1095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Image result for propaganda quotes"/>
          <p:cNvPicPr>
            <a:picLocks noChangeAspect="1" noChangeArrowheads="1"/>
          </p:cNvPicPr>
          <p:nvPr/>
        </p:nvPicPr>
        <p:blipFill rotWithShape="1">
          <a:blip r:embed="rId3">
            <a:extLst>
              <a:ext uri="{28A0092B-C50C-407E-A947-70E740481C1C}">
                <a14:useLocalDpi xmlns:a14="http://schemas.microsoft.com/office/drawing/2010/main" val="0"/>
              </a:ext>
            </a:extLst>
          </a:blip>
          <a:srcRect b="37170"/>
          <a:stretch/>
        </p:blipFill>
        <p:spPr bwMode="auto">
          <a:xfrm rot="327934">
            <a:off x="9364973" y="4249323"/>
            <a:ext cx="2348417" cy="14755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4" name="Picture 8" descr="Image result for propaganda quo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21869">
            <a:off x="584639" y="4040383"/>
            <a:ext cx="4564175" cy="21478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propaganda quotes"/>
          <p:cNvPicPr>
            <a:picLocks noChangeAspect="1" noChangeArrowheads="1"/>
          </p:cNvPicPr>
          <p:nvPr/>
        </p:nvPicPr>
        <p:blipFill rotWithShape="1">
          <a:blip r:embed="rId5">
            <a:extLst>
              <a:ext uri="{28A0092B-C50C-407E-A947-70E740481C1C}">
                <a14:useLocalDpi xmlns:a14="http://schemas.microsoft.com/office/drawing/2010/main" val="0"/>
              </a:ext>
            </a:extLst>
          </a:blip>
          <a:srcRect t="49393"/>
          <a:stretch/>
        </p:blipFill>
        <p:spPr bwMode="auto">
          <a:xfrm>
            <a:off x="9346492" y="1613420"/>
            <a:ext cx="2366898" cy="168705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Image result for propaganda quot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45343">
            <a:off x="5457567" y="417763"/>
            <a:ext cx="3067120" cy="239131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Image result for propaganda quotes"/>
          <p:cNvPicPr>
            <a:picLocks noChangeAspect="1" noChangeArrowheads="1"/>
          </p:cNvPicPr>
          <p:nvPr/>
        </p:nvPicPr>
        <p:blipFill rotWithShape="1">
          <a:blip r:embed="rId7">
            <a:extLst>
              <a:ext uri="{28A0092B-C50C-407E-A947-70E740481C1C}">
                <a14:useLocalDpi xmlns:a14="http://schemas.microsoft.com/office/drawing/2010/main" val="0"/>
              </a:ext>
            </a:extLst>
          </a:blip>
          <a:srcRect r="7808"/>
          <a:stretch/>
        </p:blipFill>
        <p:spPr bwMode="auto">
          <a:xfrm>
            <a:off x="289309" y="499980"/>
            <a:ext cx="4182679" cy="242256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descr="Image result for propaganda quote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81252">
            <a:off x="5837271" y="3734157"/>
            <a:ext cx="2815247" cy="27602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5" name="Oval 17"/>
          <p:cNvSpPr>
            <a:spLocks noChangeArrowheads="1"/>
          </p:cNvSpPr>
          <p:nvPr/>
        </p:nvSpPr>
        <p:spPr bwMode="auto">
          <a:xfrm>
            <a:off x="289309" y="3171919"/>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24034524"/>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p:cNvSpPr txBox="1">
            <a:spLocks/>
          </p:cNvSpPr>
          <p:nvPr/>
        </p:nvSpPr>
        <p:spPr>
          <a:xfrm>
            <a:off x="282574" y="174171"/>
            <a:ext cx="8689976" cy="1024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t>PROPAGANDA TODAY</a:t>
            </a:r>
          </a:p>
        </p:txBody>
      </p:sp>
      <p:sp>
        <p:nvSpPr>
          <p:cNvPr id="19" name="TextBox 18"/>
          <p:cNvSpPr txBox="1"/>
          <p:nvPr/>
        </p:nvSpPr>
        <p:spPr>
          <a:xfrm>
            <a:off x="249507" y="1198977"/>
            <a:ext cx="11566256" cy="1077218"/>
          </a:xfrm>
          <a:prstGeom prst="rect">
            <a:avLst/>
          </a:prstGeom>
          <a:noFill/>
        </p:spPr>
        <p:txBody>
          <a:bodyPr wrap="square" rtlCol="0">
            <a:spAutoFit/>
          </a:bodyPr>
          <a:lstStyle/>
          <a:p>
            <a:r>
              <a:rPr lang="en-GB" sz="1600" dirty="0">
                <a:latin typeface="Calibri" panose="020F0502020204030204" pitchFamily="34" charset="0"/>
              </a:rPr>
              <a:t>It is very easy to fall into the thinking trap that what happened in the past is not longer important. However, the the past can really help us understand what is happening around us today</a:t>
            </a:r>
            <a:r>
              <a:rPr lang="en-GB" sz="1600" b="1" dirty="0">
                <a:latin typeface="Calibri" panose="020F0502020204030204" pitchFamily="34" charset="0"/>
              </a:rPr>
              <a:t>. Propaganda is alive and kicking  </a:t>
            </a:r>
            <a:r>
              <a:rPr lang="en-GB" sz="1600" dirty="0">
                <a:latin typeface="Calibri" panose="020F0502020204030204" pitchFamily="34" charset="0"/>
              </a:rPr>
              <a:t>and surrounds us. Every day YOU are subject to people, businesses and group that want to influence you to do or think things that are not in your best interest or in the interests of others. Traditionally newspapers were responsible for spreading forms of propaganda, now social media is becoming increasingly important. </a:t>
            </a:r>
          </a:p>
        </p:txBody>
      </p:sp>
      <p:sp>
        <p:nvSpPr>
          <p:cNvPr id="25" name="TextBox 24"/>
          <p:cNvSpPr txBox="1"/>
          <p:nvPr/>
        </p:nvSpPr>
        <p:spPr>
          <a:xfrm>
            <a:off x="1822625" y="2521853"/>
            <a:ext cx="2838181" cy="523220"/>
          </a:xfrm>
          <a:prstGeom prst="rect">
            <a:avLst/>
          </a:prstGeom>
          <a:noFill/>
        </p:spPr>
        <p:txBody>
          <a:bodyPr wrap="square" rtlCol="0">
            <a:spAutoFit/>
          </a:bodyPr>
          <a:lstStyle/>
          <a:p>
            <a:pPr algn="ctr"/>
            <a:r>
              <a:rPr lang="en-GB" sz="2800" b="1" dirty="0"/>
              <a:t>Social Media</a:t>
            </a:r>
            <a:r>
              <a:rPr lang="en-GB" sz="2800" dirty="0"/>
              <a:t> </a:t>
            </a:r>
          </a:p>
        </p:txBody>
      </p:sp>
      <p:sp>
        <p:nvSpPr>
          <p:cNvPr id="27" name="TextBox 26"/>
          <p:cNvSpPr txBox="1"/>
          <p:nvPr/>
        </p:nvSpPr>
        <p:spPr>
          <a:xfrm>
            <a:off x="6301809" y="2499129"/>
            <a:ext cx="2838181" cy="523220"/>
          </a:xfrm>
          <a:prstGeom prst="rect">
            <a:avLst/>
          </a:prstGeom>
          <a:noFill/>
        </p:spPr>
        <p:txBody>
          <a:bodyPr wrap="square" rtlCol="0">
            <a:spAutoFit/>
          </a:bodyPr>
          <a:lstStyle/>
          <a:p>
            <a:pPr algn="ctr"/>
            <a:r>
              <a:rPr lang="en-GB" sz="2800" b="1" dirty="0"/>
              <a:t>Print Media</a:t>
            </a:r>
            <a:r>
              <a:rPr lang="en-GB" sz="2800" dirty="0"/>
              <a:t> </a:t>
            </a:r>
          </a:p>
        </p:txBody>
      </p:sp>
      <p:pic>
        <p:nvPicPr>
          <p:cNvPr id="5122" name="Picture 2" descr="Image result for social media ic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80" y="3290732"/>
            <a:ext cx="2991626" cy="299162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1809" y="3248172"/>
            <a:ext cx="3227954" cy="314780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Image result for main menu button icon">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69219" y="227000"/>
            <a:ext cx="978773" cy="97197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Image result for next button">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575" y="4187512"/>
            <a:ext cx="1198065" cy="119806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mage result for next button">
            <a:hlinkClick r:id="rId8"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0730" y="4223039"/>
            <a:ext cx="1198065" cy="1198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688442"/>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itle 1"/>
          <p:cNvSpPr txBox="1">
            <a:spLocks/>
          </p:cNvSpPr>
          <p:nvPr/>
        </p:nvSpPr>
        <p:spPr>
          <a:xfrm>
            <a:off x="111124" y="162604"/>
            <a:ext cx="5561014" cy="1024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t>SOCIAL MEDIA</a:t>
            </a:r>
          </a:p>
        </p:txBody>
      </p:sp>
      <p:sp>
        <p:nvSpPr>
          <p:cNvPr id="19" name="TextBox 18"/>
          <p:cNvSpPr txBox="1"/>
          <p:nvPr/>
        </p:nvSpPr>
        <p:spPr>
          <a:xfrm>
            <a:off x="111124" y="1102578"/>
            <a:ext cx="6753293" cy="5262979"/>
          </a:xfrm>
          <a:prstGeom prst="rect">
            <a:avLst/>
          </a:prstGeom>
          <a:noFill/>
        </p:spPr>
        <p:txBody>
          <a:bodyPr wrap="square" rtlCol="0">
            <a:spAutoFit/>
          </a:bodyPr>
          <a:lstStyle/>
          <a:p>
            <a:r>
              <a:rPr lang="en-GB" sz="1600" dirty="0">
                <a:latin typeface="Calibri" panose="020F0502020204030204" pitchFamily="34" charset="0"/>
              </a:rPr>
              <a:t>We are being increasingly influenced by social media and it is very effective at influencing our behaviour. </a:t>
            </a:r>
            <a:br>
              <a:rPr lang="en-GB" sz="1600" dirty="0">
                <a:latin typeface="Calibri" panose="020F0502020204030204" pitchFamily="34" charset="0"/>
              </a:rPr>
            </a:br>
            <a:br>
              <a:rPr lang="en-GB" sz="1600" dirty="0">
                <a:latin typeface="Calibri" panose="020F0502020204030204" pitchFamily="34" charset="0"/>
              </a:rPr>
            </a:br>
            <a:r>
              <a:rPr lang="en-GB" sz="1600" dirty="0">
                <a:latin typeface="Calibri" panose="020F0502020204030204" pitchFamily="34" charset="0"/>
              </a:rPr>
              <a:t>When using social media we join groups, like  pages or share things we identify with. This creates a vicious cycle in which we become increasingly caught in a bubble of information that reinforces our beliefs and biases. </a:t>
            </a:r>
            <a:br>
              <a:rPr lang="en-GB" sz="1600" dirty="0">
                <a:latin typeface="Calibri" panose="020F0502020204030204" pitchFamily="34" charset="0"/>
              </a:rPr>
            </a:br>
            <a:br>
              <a:rPr lang="en-GB" sz="1600" dirty="0">
                <a:latin typeface="Calibri" panose="020F0502020204030204" pitchFamily="34" charset="0"/>
              </a:rPr>
            </a:br>
            <a:r>
              <a:rPr lang="en-GB" sz="1600" dirty="0">
                <a:latin typeface="Calibri" panose="020F0502020204030204" pitchFamily="34" charset="0"/>
              </a:rPr>
              <a:t>Another problem with this form of media is the difficulty in understanding he real origin of a source of information. The rise of ‘fake news’ that is quickly shared and spread and makes separating real news and the truth much more difficult as it gets lost all the noise.  Also, when factual, truthful information is available it is easy for others to simply cry fake news. </a:t>
            </a:r>
            <a:r>
              <a:rPr lang="en-GB" sz="1600" b="1" dirty="0">
                <a:latin typeface="Calibri" panose="020F0502020204030204" pitchFamily="34" charset="0"/>
                <a:hlinkClick r:id="rId2"/>
              </a:rPr>
              <a:t>Click HERE for a good example of this</a:t>
            </a:r>
            <a:r>
              <a:rPr lang="en-GB" sz="1600" dirty="0">
                <a:latin typeface="Calibri" panose="020F0502020204030204" pitchFamily="34" charset="0"/>
              </a:rPr>
              <a:t>. ‘Fake </a:t>
            </a:r>
            <a:r>
              <a:rPr lang="en-GB" sz="1600">
                <a:latin typeface="Calibri" panose="020F0502020204030204" pitchFamily="34" charset="0"/>
              </a:rPr>
              <a:t>new’s</a:t>
            </a:r>
            <a:r>
              <a:rPr lang="en-GB" sz="1600" dirty="0">
                <a:latin typeface="Calibri" panose="020F0502020204030204" pitchFamily="34" charset="0"/>
              </a:rPr>
              <a:t> is on the rise and worryingly become a weapon used by individual, groups and even governments. </a:t>
            </a:r>
            <a:br>
              <a:rPr lang="en-GB" sz="1600" dirty="0">
                <a:latin typeface="Calibri" panose="020F0502020204030204" pitchFamily="34" charset="0"/>
              </a:rPr>
            </a:br>
            <a:br>
              <a:rPr lang="en-GB" sz="1600" dirty="0">
                <a:latin typeface="Calibri" panose="020F0502020204030204" pitchFamily="34" charset="0"/>
              </a:rPr>
            </a:br>
            <a:r>
              <a:rPr lang="en-GB" sz="1600" b="1" dirty="0">
                <a:latin typeface="Calibri" panose="020F0502020204030204" pitchFamily="34" charset="0"/>
              </a:rPr>
              <a:t>A recent example of ‘news’ spread on social media can be seen right. But it was entirely fake but was widely spread. Note: photos / images also need to be checked carefully and never taken at face value. </a:t>
            </a:r>
            <a:br>
              <a:rPr lang="en-GB" sz="1600" dirty="0">
                <a:latin typeface="Calibri" panose="020F0502020204030204" pitchFamily="34" charset="0"/>
              </a:rPr>
            </a:br>
            <a:r>
              <a:rPr lang="en-GB" sz="1600" dirty="0">
                <a:latin typeface="Calibri" panose="020F0502020204030204" pitchFamily="34" charset="0"/>
              </a:rPr>
              <a:t>  </a:t>
            </a:r>
          </a:p>
          <a:p>
            <a:r>
              <a:rPr lang="en-GB" sz="1600" b="1" dirty="0">
                <a:latin typeface="Calibri" panose="020F0502020204030204" pitchFamily="34" charset="0"/>
              </a:rPr>
              <a:t>Discussion point:  </a:t>
            </a:r>
            <a:r>
              <a:rPr lang="en-GB" sz="1600" dirty="0">
                <a:latin typeface="Calibri" panose="020F0502020204030204" pitchFamily="34" charset="0"/>
              </a:rPr>
              <a:t>What are the </a:t>
            </a:r>
            <a:r>
              <a:rPr lang="en-GB" sz="1600" b="1" dirty="0">
                <a:latin typeface="Calibri" panose="020F0502020204030204" pitchFamily="34" charset="0"/>
              </a:rPr>
              <a:t>s</a:t>
            </a:r>
            <a:r>
              <a:rPr lang="en-GB" sz="1600" dirty="0">
                <a:latin typeface="Calibri" panose="020F0502020204030204" pitchFamily="34" charset="0"/>
              </a:rPr>
              <a:t>olution to the ‘dangers’</a:t>
            </a:r>
            <a:br>
              <a:rPr lang="en-GB" sz="1600" dirty="0">
                <a:latin typeface="Calibri" panose="020F0502020204030204" pitchFamily="34" charset="0"/>
              </a:rPr>
            </a:br>
            <a:r>
              <a:rPr lang="en-GB" sz="1600" dirty="0">
                <a:latin typeface="Calibri" panose="020F0502020204030204" pitchFamily="34" charset="0"/>
              </a:rPr>
              <a:t>of getting information via social media? </a:t>
            </a:r>
          </a:p>
        </p:txBody>
      </p:sp>
      <p:pic>
        <p:nvPicPr>
          <p:cNvPr id="6148" name="Picture 4" descr="Image result for mp voting disabled  comparis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418" y="3755031"/>
            <a:ext cx="5194234" cy="270100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empty house commons"/>
          <p:cNvPicPr>
            <a:picLocks noChangeAspect="1" noChangeArrowheads="1"/>
          </p:cNvPicPr>
          <p:nvPr/>
        </p:nvPicPr>
        <p:blipFill rotWithShape="1">
          <a:blip r:embed="rId4">
            <a:extLst>
              <a:ext uri="{28A0092B-C50C-407E-A947-70E740481C1C}">
                <a14:useLocalDpi xmlns:a14="http://schemas.microsoft.com/office/drawing/2010/main" val="0"/>
              </a:ext>
            </a:extLst>
          </a:blip>
          <a:srcRect b="6279"/>
          <a:stretch/>
        </p:blipFill>
        <p:spPr bwMode="auto">
          <a:xfrm>
            <a:off x="6864418" y="442913"/>
            <a:ext cx="5194233" cy="273473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358064" y="2899078"/>
            <a:ext cx="4700588" cy="34964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MPS PRESENT TO VOTE ON DISBALED WELFARE  </a:t>
            </a:r>
          </a:p>
        </p:txBody>
      </p:sp>
      <p:sp>
        <p:nvSpPr>
          <p:cNvPr id="14" name="TextBox 13"/>
          <p:cNvSpPr txBox="1"/>
          <p:nvPr/>
        </p:nvSpPr>
        <p:spPr>
          <a:xfrm>
            <a:off x="7358064" y="6106389"/>
            <a:ext cx="4700588" cy="349643"/>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MPS PRESENT TO VOTE ON THEIR OWN PAY RISE  </a:t>
            </a:r>
          </a:p>
        </p:txBody>
      </p:sp>
      <p:pic>
        <p:nvPicPr>
          <p:cNvPr id="6152" name="Picture 8" descr="Image result for share icon no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8764" y="93365"/>
            <a:ext cx="1514475" cy="15144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Image result for share icon no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8764" y="3419337"/>
            <a:ext cx="1526026" cy="1526026"/>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7"/>
          <p:cNvSpPr>
            <a:spLocks noChangeArrowheads="1"/>
          </p:cNvSpPr>
          <p:nvPr/>
        </p:nvSpPr>
        <p:spPr bwMode="auto">
          <a:xfrm>
            <a:off x="5147527" y="5883116"/>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11</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1" name="Picture 20" descr="Image result for next button">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18819" y="262508"/>
            <a:ext cx="740166" cy="74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902189"/>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a:spLocks noGrp="1"/>
          </p:cNvSpPr>
          <p:nvPr>
            <p:ph type="ctrTitle"/>
          </p:nvPr>
        </p:nvSpPr>
        <p:spPr>
          <a:xfrm>
            <a:off x="199262" y="91978"/>
            <a:ext cx="10347326" cy="1024806"/>
          </a:xfrm>
        </p:spPr>
        <p:txBody>
          <a:bodyPr>
            <a:normAutofit/>
          </a:bodyPr>
          <a:lstStyle/>
          <a:p>
            <a:pPr algn="l"/>
            <a:r>
              <a:rPr lang="en-GB" sz="6400" dirty="0">
                <a:latin typeface="+mn-lt"/>
              </a:rPr>
              <a:t>PRINT MEDIA</a:t>
            </a:r>
          </a:p>
        </p:txBody>
      </p:sp>
      <p:sp>
        <p:nvSpPr>
          <p:cNvPr id="9" name="TextBox 8"/>
          <p:cNvSpPr txBox="1"/>
          <p:nvPr/>
        </p:nvSpPr>
        <p:spPr>
          <a:xfrm>
            <a:off x="199262" y="1116784"/>
            <a:ext cx="2949444" cy="5324535"/>
          </a:xfrm>
          <a:prstGeom prst="rect">
            <a:avLst/>
          </a:prstGeom>
          <a:noFill/>
        </p:spPr>
        <p:txBody>
          <a:bodyPr wrap="square" rtlCol="0">
            <a:spAutoFit/>
          </a:bodyPr>
          <a:lstStyle/>
          <a:p>
            <a:r>
              <a:rPr lang="en-GB" sz="1700" dirty="0">
                <a:latin typeface="Calibri" panose="020F0502020204030204" pitchFamily="34" charset="0"/>
              </a:rPr>
              <a:t>As a ( very smart ) student of history you understand it is important to question </a:t>
            </a:r>
            <a:r>
              <a:rPr lang="en-GB" sz="1700" b="1" dirty="0">
                <a:latin typeface="Calibri" panose="020F0502020204030204" pitchFamily="34" charset="0"/>
              </a:rPr>
              <a:t>ALL</a:t>
            </a:r>
            <a:r>
              <a:rPr lang="en-GB" sz="1700" dirty="0">
                <a:latin typeface="Calibri" panose="020F0502020204030204" pitchFamily="34" charset="0"/>
              </a:rPr>
              <a:t> sources of information. </a:t>
            </a:r>
          </a:p>
          <a:p>
            <a:endParaRPr lang="en-GB" sz="1700" dirty="0">
              <a:latin typeface="Calibri" panose="020F0502020204030204" pitchFamily="34" charset="0"/>
            </a:endParaRPr>
          </a:p>
          <a:p>
            <a:r>
              <a:rPr lang="en-GB" sz="1700" dirty="0">
                <a:latin typeface="Calibri" panose="020F0502020204030204" pitchFamily="34" charset="0"/>
              </a:rPr>
              <a:t>Some newspapers and journalists take great pride n their work and carefully investigate and check information before publishing. However, not all newspapers or journalists are as professional. Most newspapers have a leaning and push stories to support one political party or attack another.</a:t>
            </a:r>
            <a:br>
              <a:rPr lang="en-GB" sz="1700" dirty="0">
                <a:latin typeface="Calibri" panose="020F0502020204030204" pitchFamily="34" charset="0"/>
              </a:rPr>
            </a:br>
            <a:br>
              <a:rPr lang="en-GB" sz="1700" dirty="0">
                <a:latin typeface="Calibri" panose="020F0502020204030204" pitchFamily="34" charset="0"/>
              </a:rPr>
            </a:br>
            <a:r>
              <a:rPr lang="en-GB" sz="1700" b="1" dirty="0">
                <a:latin typeface="Calibri" panose="020F0502020204030204" pitchFamily="34" charset="0"/>
              </a:rPr>
              <a:t>Discuss: </a:t>
            </a:r>
            <a:r>
              <a:rPr lang="en-GB" sz="1700" dirty="0">
                <a:latin typeface="Calibri" panose="020F0502020204030204" pitchFamily="34" charset="0"/>
              </a:rPr>
              <a:t>rank order these newspapers in terms of their reliability.  </a:t>
            </a:r>
          </a:p>
        </p:txBody>
      </p:sp>
      <p:pic>
        <p:nvPicPr>
          <p:cNvPr id="10" name="Picture 2" descr="Image result for daily mail headline bre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8078" y="1919852"/>
            <a:ext cx="2323307" cy="3084416"/>
          </a:xfrm>
          <a:prstGeom prst="rect">
            <a:avLst/>
          </a:prstGeom>
          <a:ln>
            <a:noFill/>
          </a:ln>
          <a:effectLst>
            <a:outerShdw blurRad="292100" dist="139700" dir="2700000" algn="tl" rotWithShape="0">
              <a:srgbClr val="333333">
                <a:alpha val="65000"/>
              </a:srgbClr>
            </a:outerShdw>
          </a:effectLst>
          <a:extLst/>
        </p:spPr>
      </p:pic>
      <p:pic>
        <p:nvPicPr>
          <p:cNvPr id="11" name="Picture 10" descr="Image result for hide and seek champ found dead in cupboard"/>
          <p:cNvPicPr>
            <a:picLocks noChangeAspect="1" noChangeArrowheads="1"/>
          </p:cNvPicPr>
          <p:nvPr/>
        </p:nvPicPr>
        <p:blipFill rotWithShape="1">
          <a:blip r:embed="rId3">
            <a:extLst>
              <a:ext uri="{28A0092B-C50C-407E-A947-70E740481C1C}">
                <a14:useLocalDpi xmlns:a14="http://schemas.microsoft.com/office/drawing/2010/main" val="0"/>
              </a:ext>
            </a:extLst>
          </a:blip>
          <a:srcRect b="9337"/>
          <a:stretch/>
        </p:blipFill>
        <p:spPr bwMode="auto">
          <a:xfrm>
            <a:off x="6730568" y="2380693"/>
            <a:ext cx="2226216" cy="3027548"/>
          </a:xfrm>
          <a:prstGeom prst="rect">
            <a:avLst/>
          </a:prstGeom>
          <a:ln>
            <a:noFill/>
          </a:ln>
          <a:effectLst>
            <a:outerShdw blurRad="292100" dist="139700" dir="2700000" algn="tl" rotWithShape="0">
              <a:srgbClr val="333333">
                <a:alpha val="65000"/>
              </a:srgbClr>
            </a:outerShdw>
          </a:effectLst>
          <a:extLst/>
        </p:spPr>
      </p:pic>
      <p:sp>
        <p:nvSpPr>
          <p:cNvPr id="14" name="Oval 17"/>
          <p:cNvSpPr>
            <a:spLocks noChangeArrowheads="1"/>
          </p:cNvSpPr>
          <p:nvPr/>
        </p:nvSpPr>
        <p:spPr bwMode="auto">
          <a:xfrm>
            <a:off x="3148706" y="5877832"/>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12</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Box 4"/>
          <p:cNvSpPr txBox="1"/>
          <p:nvPr/>
        </p:nvSpPr>
        <p:spPr>
          <a:xfrm>
            <a:off x="4724318" y="5848016"/>
            <a:ext cx="5614988" cy="646331"/>
          </a:xfrm>
          <a:prstGeom prst="rect">
            <a:avLst/>
          </a:prstGeom>
          <a:noFill/>
        </p:spPr>
        <p:txBody>
          <a:bodyPr wrap="square" rtlCol="0">
            <a:spAutoFit/>
          </a:bodyPr>
          <a:lstStyle/>
          <a:p>
            <a:r>
              <a:rPr lang="en-GB" dirty="0"/>
              <a:t>It is important to </a:t>
            </a:r>
            <a:r>
              <a:rPr lang="en-GB" b="1" dirty="0"/>
              <a:t>educate yourself </a:t>
            </a:r>
            <a:r>
              <a:rPr lang="en-GB" dirty="0"/>
              <a:t>as to which newspapers or media are professional, reliable and trustworthy</a:t>
            </a:r>
          </a:p>
        </p:txBody>
      </p:sp>
      <p:pic>
        <p:nvPicPr>
          <p:cNvPr id="7182" name="Picture 14" descr="Image result"/>
          <p:cNvPicPr>
            <a:picLocks noChangeAspect="1" noChangeArrowheads="1"/>
          </p:cNvPicPr>
          <p:nvPr/>
        </p:nvPicPr>
        <p:blipFill rotWithShape="1">
          <a:blip r:embed="rId4">
            <a:extLst>
              <a:ext uri="{28A0092B-C50C-407E-A947-70E740481C1C}">
                <a14:useLocalDpi xmlns:a14="http://schemas.microsoft.com/office/drawing/2010/main" val="0"/>
              </a:ext>
            </a:extLst>
          </a:blip>
          <a:srcRect l="292" t="9588" r="1869"/>
          <a:stretch/>
        </p:blipFill>
        <p:spPr bwMode="auto">
          <a:xfrm>
            <a:off x="3738943" y="1282269"/>
            <a:ext cx="2497493" cy="3496811"/>
          </a:xfrm>
          <a:prstGeom prst="rect">
            <a:avLst/>
          </a:prstGeom>
          <a:solidFill>
            <a:srgbClr val="FFFFFF">
              <a:shade val="85000"/>
            </a:srgbClr>
          </a:solidFill>
          <a:ln w="31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1" name="Oval 17"/>
          <p:cNvSpPr>
            <a:spLocks noChangeArrowheads="1"/>
          </p:cNvSpPr>
          <p:nvPr/>
        </p:nvSpPr>
        <p:spPr bwMode="auto">
          <a:xfrm>
            <a:off x="10878365" y="5765685"/>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13</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23" name="Picture 12" descr="Image result for next but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6588" y="329781"/>
            <a:ext cx="1167712" cy="116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339400"/>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p:cNvSpPr txBox="1">
            <a:spLocks/>
          </p:cNvSpPr>
          <p:nvPr/>
        </p:nvSpPr>
        <p:spPr>
          <a:xfrm>
            <a:off x="119369" y="168762"/>
            <a:ext cx="10347326" cy="1024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t>PLAYING ON EMOTIONS</a:t>
            </a:r>
          </a:p>
        </p:txBody>
      </p:sp>
      <p:pic>
        <p:nvPicPr>
          <p:cNvPr id="21" name="Picture 4" descr="Image result for daily mail immigrant head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5880">
            <a:off x="421846" y="2859757"/>
            <a:ext cx="2528839" cy="333779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daily mail immigrant head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468" y="1480077"/>
            <a:ext cx="1873129" cy="24432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Image result for daily mail immigrant head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9642">
            <a:off x="9695627" y="3610154"/>
            <a:ext cx="1979141" cy="249471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daily mail headline canc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22262">
            <a:off x="6389898" y="4008161"/>
            <a:ext cx="1858252" cy="242839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99209">
            <a:off x="3794870" y="4593924"/>
            <a:ext cx="1581150" cy="199335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descr="Image result for daily mail headline terr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12263">
            <a:off x="8093013" y="1189276"/>
            <a:ext cx="1661172" cy="217482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68322" y="1185612"/>
            <a:ext cx="3052493" cy="1077218"/>
          </a:xfrm>
          <a:prstGeom prst="rect">
            <a:avLst/>
          </a:prstGeom>
          <a:noFill/>
        </p:spPr>
        <p:txBody>
          <a:bodyPr wrap="square" rtlCol="0">
            <a:spAutoFit/>
          </a:bodyPr>
          <a:lstStyle/>
          <a:p>
            <a:r>
              <a:rPr lang="en-GB" sz="1600" dirty="0">
                <a:latin typeface="Calibri" panose="020F0502020204030204" pitchFamily="34" charset="0"/>
              </a:rPr>
              <a:t>Propaganda plays on </a:t>
            </a:r>
            <a:r>
              <a:rPr lang="en-GB" sz="1600" b="1" dirty="0">
                <a:latin typeface="Calibri" panose="020F0502020204030204" pitchFamily="34" charset="0"/>
              </a:rPr>
              <a:t>EMOTIONS</a:t>
            </a:r>
            <a:r>
              <a:rPr lang="en-GB" sz="1600" dirty="0">
                <a:latin typeface="Calibri" panose="020F0502020204030204" pitchFamily="34" charset="0"/>
              </a:rPr>
              <a:t> such as loyalty, pride and love. </a:t>
            </a:r>
            <a:r>
              <a:rPr lang="en-GB" sz="1600" b="1" dirty="0">
                <a:latin typeface="Calibri" panose="020F0502020204030204" pitchFamily="34" charset="0"/>
              </a:rPr>
              <a:t>Task: identify the emotion the following headlines target.</a:t>
            </a:r>
          </a:p>
        </p:txBody>
      </p:sp>
      <p:sp>
        <p:nvSpPr>
          <p:cNvPr id="30" name="Oval 17"/>
          <p:cNvSpPr>
            <a:spLocks noChangeArrowheads="1"/>
          </p:cNvSpPr>
          <p:nvPr/>
        </p:nvSpPr>
        <p:spPr bwMode="auto">
          <a:xfrm>
            <a:off x="3220815" y="1947319"/>
            <a:ext cx="841375" cy="728662"/>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800" b="1" i="0" u="none" strike="noStrike" cap="none" normalizeH="0" baseline="0" dirty="0">
                <a:ln>
                  <a:noFill/>
                </a:ln>
                <a:solidFill>
                  <a:srgbClr val="000000"/>
                </a:solidFill>
                <a:effectLst/>
                <a:latin typeface="Calibri" panose="020F0502020204030204" pitchFamily="34" charset="0"/>
              </a:rPr>
              <a:t>14</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1" name="Picture 24" descr="Image result for main menu button icon">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82600" y="257985"/>
            <a:ext cx="1437140" cy="1427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84781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Title 1"/>
          <p:cNvSpPr txBox="1">
            <a:spLocks/>
          </p:cNvSpPr>
          <p:nvPr/>
        </p:nvSpPr>
        <p:spPr>
          <a:xfrm>
            <a:off x="119369" y="168762"/>
            <a:ext cx="10347326" cy="102480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600" dirty="0"/>
              <a:t>FEEDBACK </a:t>
            </a:r>
          </a:p>
        </p:txBody>
      </p:sp>
      <p:sp>
        <p:nvSpPr>
          <p:cNvPr id="29" name="TextBox 28"/>
          <p:cNvSpPr txBox="1"/>
          <p:nvPr/>
        </p:nvSpPr>
        <p:spPr>
          <a:xfrm>
            <a:off x="168322" y="1185612"/>
            <a:ext cx="4660853" cy="5078313"/>
          </a:xfrm>
          <a:prstGeom prst="rect">
            <a:avLst/>
          </a:prstGeom>
          <a:noFill/>
        </p:spPr>
        <p:txBody>
          <a:bodyPr wrap="square" rtlCol="0">
            <a:spAutoFit/>
          </a:bodyPr>
          <a:lstStyle/>
          <a:p>
            <a:r>
              <a:rPr lang="en-GB" sz="3600" b="1" dirty="0">
                <a:latin typeface="Calibri" panose="020F0502020204030204" pitchFamily="34" charset="0"/>
              </a:rPr>
              <a:t>If you have any suggestions, ideas or resources to support with the teaching of propaganda please email me. </a:t>
            </a:r>
            <a:br>
              <a:rPr lang="en-GB" sz="3600" b="1" dirty="0">
                <a:latin typeface="Calibri" panose="020F0502020204030204" pitchFamily="34" charset="0"/>
              </a:rPr>
            </a:br>
            <a:endParaRPr lang="en-GB" sz="3600" b="1" dirty="0">
              <a:latin typeface="Calibri" panose="020F0502020204030204" pitchFamily="34" charset="0"/>
            </a:endParaRPr>
          </a:p>
          <a:p>
            <a:br>
              <a:rPr lang="en-GB" sz="3600" b="1" dirty="0">
                <a:latin typeface="Calibri" panose="020F0502020204030204" pitchFamily="34" charset="0"/>
              </a:rPr>
            </a:br>
            <a:r>
              <a:rPr lang="en-GB" sz="3600" b="1" dirty="0">
                <a:latin typeface="Calibri" panose="020F0502020204030204" pitchFamily="34" charset="0"/>
              </a:rPr>
              <a:t> phil@ichistoy.com</a:t>
            </a:r>
          </a:p>
        </p:txBody>
      </p:sp>
      <p:pic>
        <p:nvPicPr>
          <p:cNvPr id="31" name="Picture 24" descr="Image result for main menu button icon">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134" y="182799"/>
            <a:ext cx="1437140" cy="142716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Image result for propagan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45" y="428625"/>
            <a:ext cx="3982724" cy="5996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29629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 name="Picture 20" descr="Image result for putin propaganda">
            <a:hlinkClick r:id="rId2" action="ppaction://hlinksldjump"/>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461"/>
          <a:stretch/>
        </p:blipFill>
        <p:spPr bwMode="auto">
          <a:xfrm>
            <a:off x="6235917" y="3997749"/>
            <a:ext cx="3714081" cy="2404812"/>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Image result for iphone commercial">
            <a:hlinkClick r:id="rId4" action="ppaction://hlinksldjump"/>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4019"/>
          <a:stretch/>
        </p:blipFill>
        <p:spPr bwMode="auto">
          <a:xfrm>
            <a:off x="191642" y="4000479"/>
            <a:ext cx="2661779" cy="2380783"/>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Image result for propaganda poster ">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20264" y="4012478"/>
            <a:ext cx="3045326" cy="2375354"/>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a:hlinkClick r:id="rId8" action="ppaction://hlinksldjump"/>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162" r="9006"/>
          <a:stretch/>
        </p:blipFill>
        <p:spPr bwMode="auto">
          <a:xfrm>
            <a:off x="3618622" y="1221419"/>
            <a:ext cx="3121330" cy="252036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Image result for propaganda">
            <a:hlinkClick r:id="rId10" action="ppaction://hlinksldjump"/>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6944" r="14952"/>
          <a:stretch/>
        </p:blipFill>
        <p:spPr bwMode="auto">
          <a:xfrm>
            <a:off x="191642" y="1248462"/>
            <a:ext cx="3235044" cy="250325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better dead than red">
            <a:hlinkClick r:id="rId12" action="ppaction://hlinksldjump"/>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19457" t="2753" r="16643" b="9277"/>
          <a:stretch/>
        </p:blipFill>
        <p:spPr bwMode="auto">
          <a:xfrm>
            <a:off x="9548410" y="1232227"/>
            <a:ext cx="2351580" cy="255478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power">
            <a:hlinkClick r:id="rId14" action="ppaction://hlinksldjump"/>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9279"/>
          <a:stretch/>
        </p:blipFill>
        <p:spPr bwMode="auto">
          <a:xfrm>
            <a:off x="6892245" y="1205382"/>
            <a:ext cx="2542475" cy="254633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Image result for hes watching you">
            <a:hlinkClick r:id="rId16" action="ppaction://hlinksldjump"/>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7524" t="6473" r="5918" b="10288"/>
          <a:stretch/>
        </p:blipFill>
        <p:spPr bwMode="auto">
          <a:xfrm>
            <a:off x="10104838" y="3997749"/>
            <a:ext cx="1795152" cy="241680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333635" y="73922"/>
            <a:ext cx="5677738" cy="1077218"/>
          </a:xfrm>
          <a:prstGeom prst="rect">
            <a:avLst/>
          </a:prstGeom>
        </p:spPr>
        <p:txBody>
          <a:bodyPr wrap="square">
            <a:spAutoFit/>
          </a:bodyPr>
          <a:lstStyle/>
          <a:p>
            <a:pPr algn="ctr"/>
            <a:r>
              <a:rPr lang="en-GB" sz="3200" b="1" dirty="0">
                <a:latin typeface="Arial" panose="020B0604020202020204" pitchFamily="34" charset="0"/>
                <a:cs typeface="Arial" panose="020B0604020202020204" pitchFamily="34" charset="0"/>
              </a:rPr>
              <a:t>Click on each image to find out more</a:t>
            </a:r>
            <a:r>
              <a:rPr lang="en-GB" sz="3200" b="1" dirty="0">
                <a:latin typeface="Calibri Light" panose="020F0302020204030204" pitchFamily="34" charset="0"/>
              </a:rPr>
              <a:t>.</a:t>
            </a:r>
          </a:p>
        </p:txBody>
      </p:sp>
      <p:sp>
        <p:nvSpPr>
          <p:cNvPr id="7" name="TextBox 6"/>
          <p:cNvSpPr txBox="1"/>
          <p:nvPr/>
        </p:nvSpPr>
        <p:spPr>
          <a:xfrm>
            <a:off x="171590" y="1206575"/>
            <a:ext cx="1903953"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LET’S GET STARTED </a:t>
            </a:r>
          </a:p>
        </p:txBody>
      </p:sp>
      <p:sp>
        <p:nvSpPr>
          <p:cNvPr id="13" name="TextBox 12"/>
          <p:cNvSpPr txBox="1"/>
          <p:nvPr/>
        </p:nvSpPr>
        <p:spPr>
          <a:xfrm rot="16200000">
            <a:off x="5709377" y="4517002"/>
            <a:ext cx="1371642"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MODERN</a:t>
            </a:r>
          </a:p>
        </p:txBody>
      </p:sp>
      <p:sp>
        <p:nvSpPr>
          <p:cNvPr id="15" name="TextBox 14"/>
          <p:cNvSpPr txBox="1"/>
          <p:nvPr/>
        </p:nvSpPr>
        <p:spPr>
          <a:xfrm>
            <a:off x="3011274" y="6049278"/>
            <a:ext cx="1389276"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CLASSIC </a:t>
            </a:r>
          </a:p>
        </p:txBody>
      </p:sp>
      <p:sp>
        <p:nvSpPr>
          <p:cNvPr id="17" name="TextBox 16"/>
          <p:cNvSpPr txBox="1"/>
          <p:nvPr/>
        </p:nvSpPr>
        <p:spPr>
          <a:xfrm>
            <a:off x="10104838" y="6065688"/>
            <a:ext cx="1095922" cy="348870"/>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FINALLY</a:t>
            </a:r>
          </a:p>
        </p:txBody>
      </p:sp>
      <p:sp>
        <p:nvSpPr>
          <p:cNvPr id="19" name="TextBox 18"/>
          <p:cNvSpPr txBox="1"/>
          <p:nvPr/>
        </p:nvSpPr>
        <p:spPr>
          <a:xfrm>
            <a:off x="3618623" y="3403226"/>
            <a:ext cx="1361830"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KNOW BIAS </a:t>
            </a:r>
          </a:p>
        </p:txBody>
      </p:sp>
      <p:sp>
        <p:nvSpPr>
          <p:cNvPr id="21" name="TextBox 20"/>
          <p:cNvSpPr txBox="1"/>
          <p:nvPr/>
        </p:nvSpPr>
        <p:spPr>
          <a:xfrm rot="5400000">
            <a:off x="8468624" y="2785626"/>
            <a:ext cx="1593637"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KNOW MOTIVE</a:t>
            </a:r>
          </a:p>
        </p:txBody>
      </p:sp>
      <p:sp>
        <p:nvSpPr>
          <p:cNvPr id="11" name="TextBox 10"/>
          <p:cNvSpPr txBox="1"/>
          <p:nvPr/>
        </p:nvSpPr>
        <p:spPr>
          <a:xfrm rot="16200000">
            <a:off x="-644947" y="5193603"/>
            <a:ext cx="2011735"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ADVERTISEMENT</a:t>
            </a:r>
          </a:p>
        </p:txBody>
      </p:sp>
      <p:sp>
        <p:nvSpPr>
          <p:cNvPr id="9" name="TextBox 8"/>
          <p:cNvSpPr txBox="1"/>
          <p:nvPr/>
        </p:nvSpPr>
        <p:spPr>
          <a:xfrm>
            <a:off x="10387013" y="1194814"/>
            <a:ext cx="1547114" cy="338554"/>
          </a:xfrm>
          <a:prstGeom prst="rect">
            <a:avLst/>
          </a:pr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0" scaled="1"/>
            <a:tileRect/>
          </a:gradFill>
        </p:spPr>
        <p:txBody>
          <a:bodyPr wrap="square" rtlCol="0">
            <a:spAutoFit/>
          </a:bodyPr>
          <a:lstStyle/>
          <a:p>
            <a:pPr algn="ctr"/>
            <a:r>
              <a:rPr lang="en-GB" sz="1600" b="1" dirty="0">
                <a:solidFill>
                  <a:schemeClr val="bg1"/>
                </a:solidFill>
              </a:rPr>
              <a:t>ARM YOURSELF </a:t>
            </a:r>
          </a:p>
        </p:txBody>
      </p:sp>
    </p:spTree>
    <p:extLst>
      <p:ext uri="{BB962C8B-B14F-4D97-AF65-F5344CB8AC3E}">
        <p14:creationId xmlns:p14="http://schemas.microsoft.com/office/powerpoint/2010/main" val="4150999795"/>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78962">
            <a:off x="6752091" y="394523"/>
            <a:ext cx="1707160" cy="25616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9218" name="Picture 2" descr="Image result for propaganda poster"/>
          <p:cNvPicPr>
            <a:picLocks noChangeAspect="1" noChangeArrowheads="1"/>
          </p:cNvPicPr>
          <p:nvPr/>
        </p:nvPicPr>
        <p:blipFill rotWithShape="1">
          <a:blip r:embed="rId3">
            <a:extLst>
              <a:ext uri="{28A0092B-C50C-407E-A947-70E740481C1C}">
                <a14:useLocalDpi xmlns:a14="http://schemas.microsoft.com/office/drawing/2010/main" val="0"/>
              </a:ext>
            </a:extLst>
          </a:blip>
          <a:srcRect b="14008"/>
          <a:stretch/>
        </p:blipFill>
        <p:spPr bwMode="auto">
          <a:xfrm rot="508427">
            <a:off x="3735329" y="313419"/>
            <a:ext cx="2197168" cy="2876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Rectangle 5"/>
          <p:cNvSpPr/>
          <p:nvPr/>
        </p:nvSpPr>
        <p:spPr>
          <a:xfrm>
            <a:off x="297539" y="3503720"/>
            <a:ext cx="8403549" cy="1200329"/>
          </a:xfrm>
          <a:prstGeom prst="rect">
            <a:avLst/>
          </a:prstGeom>
          <a:solidFill>
            <a:schemeClr val="accent3">
              <a:lumMod val="20000"/>
              <a:lumOff val="80000"/>
            </a:schemeClr>
          </a:solid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Definition 1</a:t>
            </a:r>
            <a:br>
              <a:rPr lang="en-GB" sz="2400" b="1" dirty="0">
                <a:solidFill>
                  <a:schemeClr val="bg1"/>
                </a:solidFill>
                <a:latin typeface="Arial" panose="020B0604020202020204" pitchFamily="34" charset="0"/>
                <a:cs typeface="Arial" panose="020B0604020202020204" pitchFamily="34" charset="0"/>
              </a:rPr>
            </a:br>
            <a:r>
              <a:rPr lang="en-GB" sz="2400" b="1" dirty="0">
                <a:solidFill>
                  <a:schemeClr val="bg1"/>
                </a:solidFill>
                <a:latin typeface="Arial" panose="020B0604020202020204" pitchFamily="34" charset="0"/>
                <a:cs typeface="Arial" panose="020B0604020202020204" pitchFamily="34" charset="0"/>
              </a:rPr>
              <a:t> </a:t>
            </a:r>
            <a:r>
              <a:rPr lang="en-GB" sz="2400" dirty="0">
                <a:solidFill>
                  <a:schemeClr val="bg1"/>
                </a:solidFill>
                <a:latin typeface="Arial" panose="020B0604020202020204" pitchFamily="34" charset="0"/>
                <a:cs typeface="Arial" panose="020B0604020202020204" pitchFamily="34" charset="0"/>
              </a:rPr>
              <a:t>Information, especially of a biased or misleading nature, used to promote a political cause or point of view.</a:t>
            </a:r>
            <a:endParaRPr lang="en-GB" sz="2400" dirty="0">
              <a:latin typeface="Arial" panose="020B0604020202020204" pitchFamily="34" charset="0"/>
              <a:cs typeface="Arial" panose="020B0604020202020204" pitchFamily="34" charset="0"/>
            </a:endParaRPr>
          </a:p>
        </p:txBody>
      </p:sp>
      <p:sp>
        <p:nvSpPr>
          <p:cNvPr id="8" name="Rectangle 7"/>
          <p:cNvSpPr/>
          <p:nvPr/>
        </p:nvSpPr>
        <p:spPr>
          <a:xfrm>
            <a:off x="297541" y="5018424"/>
            <a:ext cx="8403547" cy="1569660"/>
          </a:xfrm>
          <a:prstGeom prst="rect">
            <a:avLst/>
          </a:prstGeom>
          <a:gradFill flip="none" rotWithShape="1">
            <a:gsLst>
              <a:gs pos="0">
                <a:schemeClr val="tx2">
                  <a:lumMod val="20000"/>
                  <a:lumOff val="80000"/>
                  <a:shade val="30000"/>
                  <a:satMod val="115000"/>
                </a:schemeClr>
              </a:gs>
              <a:gs pos="50000">
                <a:schemeClr val="tx2">
                  <a:lumMod val="20000"/>
                  <a:lumOff val="80000"/>
                  <a:shade val="67500"/>
                  <a:satMod val="115000"/>
                </a:schemeClr>
              </a:gs>
              <a:gs pos="100000">
                <a:schemeClr val="tx2">
                  <a:lumMod val="20000"/>
                  <a:lumOff val="80000"/>
                  <a:shade val="100000"/>
                  <a:satMod val="115000"/>
                </a:schemeClr>
              </a:gs>
            </a:gsLst>
            <a:lin ang="16200000" scaled="1"/>
            <a:tileRect/>
          </a:gradFill>
        </p:spPr>
        <p:txBody>
          <a:bodyPr wrap="square">
            <a:spAutoFit/>
          </a:bodyPr>
          <a:lstStyle/>
          <a:p>
            <a:r>
              <a:rPr lang="en-GB" sz="2400" b="1" dirty="0">
                <a:solidFill>
                  <a:schemeClr val="bg1"/>
                </a:solidFill>
                <a:latin typeface="Arial" panose="020B0604020202020204" pitchFamily="34" charset="0"/>
                <a:cs typeface="Arial" panose="020B0604020202020204" pitchFamily="34" charset="0"/>
              </a:rPr>
              <a:t>Definition 2 </a:t>
            </a:r>
            <a:br>
              <a:rPr lang="en-GB" sz="2400" dirty="0">
                <a:solidFill>
                  <a:schemeClr val="bg1"/>
                </a:solidFill>
                <a:latin typeface="Arial" panose="020B0604020202020204" pitchFamily="34" charset="0"/>
                <a:cs typeface="Arial" panose="020B0604020202020204" pitchFamily="34" charset="0"/>
              </a:rPr>
            </a:br>
            <a:r>
              <a:rPr lang="en-GB" sz="2400" dirty="0">
                <a:solidFill>
                  <a:schemeClr val="bg1"/>
                </a:solidFill>
                <a:latin typeface="Arial" panose="020B0604020202020204" pitchFamily="34" charset="0"/>
                <a:cs typeface="Arial" panose="020B0604020202020204" pitchFamily="34" charset="0"/>
              </a:rPr>
              <a:t>Propaganda is the spreading of information in support of a cause. It’s not so important whether the information is true or false or if the cause is just or not.</a:t>
            </a:r>
            <a:endParaRPr lang="en-GB" sz="2400" dirty="0">
              <a:latin typeface="Arial" panose="020B0604020202020204" pitchFamily="34" charset="0"/>
              <a:cs typeface="Arial" panose="020B0604020202020204" pitchFamily="34" charset="0"/>
            </a:endParaRPr>
          </a:p>
        </p:txBody>
      </p:sp>
      <p:sp>
        <p:nvSpPr>
          <p:cNvPr id="9" name="Rectangle 8"/>
          <p:cNvSpPr/>
          <p:nvPr/>
        </p:nvSpPr>
        <p:spPr>
          <a:xfrm>
            <a:off x="8925998" y="167233"/>
            <a:ext cx="2986086" cy="4524315"/>
          </a:xfrm>
          <a:prstGeom prst="rect">
            <a:avLst/>
          </a:prstGeom>
          <a:solidFill>
            <a:schemeClr val="accent5">
              <a:lumMod val="20000"/>
              <a:lumOff val="80000"/>
            </a:schemeClr>
          </a:solidFill>
        </p:spPr>
        <p:txBody>
          <a:bodyPr wrap="square">
            <a:spAutoFit/>
          </a:bodyPr>
          <a:lstStyle/>
          <a:p>
            <a:pPr algn="ctr"/>
            <a:r>
              <a:rPr lang="en-GB" sz="2400" b="1" dirty="0">
                <a:solidFill>
                  <a:schemeClr val="bg1"/>
                </a:solidFill>
                <a:latin typeface="Arial" panose="020B0604020202020204" pitchFamily="34" charset="0"/>
                <a:cs typeface="Arial" panose="020B0604020202020204" pitchFamily="34" charset="0"/>
              </a:rPr>
              <a:t>Definition 3</a:t>
            </a:r>
            <a:br>
              <a:rPr lang="en-GB" sz="2400" b="1" dirty="0">
                <a:solidFill>
                  <a:schemeClr val="bg1"/>
                </a:solidFill>
                <a:latin typeface="Arial" panose="020B0604020202020204" pitchFamily="34" charset="0"/>
                <a:cs typeface="Arial" panose="020B0604020202020204" pitchFamily="34" charset="0"/>
              </a:rPr>
            </a:br>
            <a:br>
              <a:rPr lang="en-GB" sz="400" b="1" dirty="0">
                <a:solidFill>
                  <a:schemeClr val="bg1"/>
                </a:solidFill>
                <a:latin typeface="Arial" panose="020B0604020202020204" pitchFamily="34" charset="0"/>
                <a:cs typeface="Arial" panose="020B0604020202020204" pitchFamily="34" charset="0"/>
              </a:rPr>
            </a:br>
            <a:r>
              <a:rPr lang="en-GB" sz="2000" dirty="0">
                <a:solidFill>
                  <a:schemeClr val="bg1"/>
                </a:solidFill>
                <a:latin typeface="Arial" panose="020B0604020202020204" pitchFamily="34" charset="0"/>
                <a:cs typeface="Arial" panose="020B0604020202020204" pitchFamily="34" charset="0"/>
              </a:rPr>
              <a:t>In general, a message designed to persuade its intended audience to think and behave in a certain manner. Thus advertising is commercial propaganda.</a:t>
            </a:r>
          </a:p>
          <a:p>
            <a:pPr algn="ctr"/>
            <a:r>
              <a:rPr lang="en-GB" sz="2000" dirty="0">
                <a:solidFill>
                  <a:schemeClr val="bg1"/>
                </a:solidFill>
                <a:latin typeface="Arial" panose="020B0604020202020204" pitchFamily="34" charset="0"/>
                <a:cs typeface="Arial" panose="020B0604020202020204" pitchFamily="34" charset="0"/>
              </a:rPr>
              <a:t> It is the systematic spreading of information and/or disinformation, usually to promote a narrow political or religious viewpoint. </a:t>
            </a:r>
          </a:p>
        </p:txBody>
      </p:sp>
      <p:pic>
        <p:nvPicPr>
          <p:cNvPr id="11" name="Picture 12" descr="Image result for next button">
            <a:hlinkClick r:id="" action="ppaction://hlinkshowjump?jump=nextslid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3718" y="5018424"/>
            <a:ext cx="1569660" cy="156966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rrowheads="1"/>
          </p:cNvSpPr>
          <p:nvPr/>
        </p:nvSpPr>
        <p:spPr bwMode="auto">
          <a:xfrm rot="20968268">
            <a:off x="164234" y="163898"/>
            <a:ext cx="3143250" cy="3094131"/>
          </a:xfrm>
          <a:prstGeom prst="ellipse">
            <a:avLst/>
          </a:prstGeom>
          <a:solidFill>
            <a:srgbClr val="FFFF00"/>
          </a:solidFill>
          <a:ln w="25400" algn="ctr">
            <a:solidFill>
              <a:srgbClr val="000000"/>
            </a:solidFill>
            <a:round/>
            <a:headEnd/>
            <a:tailEnd/>
          </a:ln>
          <a:effectLst/>
        </p:spPr>
        <p:txBody>
          <a:bodyPr vert="horz" wrap="square" lIns="36576" tIns="36576" rIns="36576" bIns="36576" numCol="1" anchor="t" anchorCtr="0" compatLnSpc="1">
            <a:prstTxWarp prst="textNoShape">
              <a:avLst/>
            </a:prstTxWarp>
          </a:bodyPr>
          <a:lstStyle/>
          <a:p>
            <a:pPr algn="ctr"/>
            <a:br>
              <a:rPr lang="en-GB" b="1" dirty="0">
                <a:solidFill>
                  <a:schemeClr val="bg1"/>
                </a:solidFill>
              </a:rPr>
            </a:br>
            <a:br>
              <a:rPr lang="en-GB" sz="1200" dirty="0">
                <a:solidFill>
                  <a:schemeClr val="bg1"/>
                </a:solidFill>
              </a:rPr>
            </a:br>
            <a:r>
              <a:rPr lang="en-GB" sz="2000" dirty="0">
                <a:solidFill>
                  <a:schemeClr val="bg1"/>
                </a:solidFill>
              </a:rPr>
              <a:t>Use these definitions to help</a:t>
            </a:r>
            <a:r>
              <a:rPr lang="en-GB" sz="2000" b="1" dirty="0">
                <a:solidFill>
                  <a:schemeClr val="bg1"/>
                </a:solidFill>
              </a:rPr>
              <a:t> create</a:t>
            </a:r>
            <a:r>
              <a:rPr lang="en-GB" sz="2000" dirty="0">
                <a:solidFill>
                  <a:schemeClr val="bg1"/>
                </a:solidFill>
              </a:rPr>
              <a:t> your</a:t>
            </a:r>
            <a:br>
              <a:rPr lang="en-GB" sz="2000" dirty="0">
                <a:solidFill>
                  <a:schemeClr val="bg1"/>
                </a:solidFill>
              </a:rPr>
            </a:br>
            <a:r>
              <a:rPr lang="en-GB" sz="2000" dirty="0">
                <a:solidFill>
                  <a:schemeClr val="bg1"/>
                </a:solidFill>
              </a:rPr>
              <a:t> OWN definition</a:t>
            </a:r>
            <a:br>
              <a:rPr lang="en-GB" sz="2000" dirty="0">
                <a:solidFill>
                  <a:schemeClr val="bg1"/>
                </a:solidFill>
              </a:rPr>
            </a:br>
            <a:r>
              <a:rPr lang="en-GB" sz="2000" dirty="0">
                <a:solidFill>
                  <a:schemeClr val="bg1"/>
                </a:solidFill>
              </a:rPr>
              <a:t> of propaganda</a:t>
            </a:r>
            <a:br>
              <a:rPr lang="en-GB" sz="2000" dirty="0">
                <a:solidFill>
                  <a:schemeClr val="bg1"/>
                </a:solidFill>
              </a:rPr>
            </a:br>
            <a:endParaRPr lang="en-GB" sz="2000" dirty="0">
              <a:solidFill>
                <a:schemeClr val="bg1"/>
              </a:solidFill>
            </a:endParaRPr>
          </a:p>
        </p:txBody>
      </p:sp>
      <p:sp>
        <p:nvSpPr>
          <p:cNvPr id="14" name="Oval 13"/>
          <p:cNvSpPr>
            <a:spLocks noChangeArrowheads="1"/>
          </p:cNvSpPr>
          <p:nvPr/>
        </p:nvSpPr>
        <p:spPr bwMode="auto">
          <a:xfrm rot="21195396">
            <a:off x="1155041" y="400764"/>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0000"/>
                </a:solidFill>
                <a:latin typeface="Calibri" panose="020F0502020204030204" pitchFamily="34" charset="0"/>
              </a:rPr>
              <a:t>1</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5" name="Picture 24" descr="Image result for main menu button icon">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858" y="121403"/>
            <a:ext cx="1076879" cy="1069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338726"/>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6" name="Picture 4"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7298" y="0"/>
            <a:ext cx="479583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93615" y="1036168"/>
            <a:ext cx="6929438" cy="5909310"/>
          </a:xfrm>
          <a:prstGeom prst="rect">
            <a:avLst/>
          </a:prstGeom>
        </p:spPr>
        <p:txBody>
          <a:bodyPr wrap="square">
            <a:spAutoFit/>
          </a:bodyPr>
          <a:lstStyle/>
          <a:p>
            <a:r>
              <a:rPr lang="en-GB" sz="2400" i="1" dirty="0">
                <a:latin typeface="Calibri" panose="020F0502020204030204" pitchFamily="34" charset="0"/>
                <a:cs typeface="Calibri" panose="020F0502020204030204" pitchFamily="34" charset="0"/>
              </a:rPr>
              <a:t>‘If you tell a lie big enough and keep repeating it, people will eventually come to believe it. There was no point in seeking to convert the intellectuals. For intellectuals would never be converted and would anyways always yield to the stronger, and this will always be ‘the man in the street.’ Arguments must therefore be crude, clear and forcible, and appeal to emotions and instincts, not the intellect. The rank and file are usually much more primitive than we imagine. Propaganda must therefore always be essentially simple and repetitive.’</a:t>
            </a:r>
            <a:br>
              <a:rPr lang="en-GB" sz="2400" dirty="0">
                <a:latin typeface="Calibri" panose="020F0502020204030204" pitchFamily="34" charset="0"/>
                <a:cs typeface="Calibri" panose="020F0502020204030204" pitchFamily="34" charset="0"/>
              </a:rPr>
            </a:br>
            <a:br>
              <a:rPr lang="en-GB" sz="2400"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Joseph Goebbels: Nazi Minister for Propaganda </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and Enlightenment</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c 1942.</a:t>
            </a:r>
          </a:p>
          <a:p>
            <a:endParaRPr lang="en-GB" dirty="0"/>
          </a:p>
        </p:txBody>
      </p:sp>
      <p:sp>
        <p:nvSpPr>
          <p:cNvPr id="2" name="Title 1"/>
          <p:cNvSpPr>
            <a:spLocks noGrp="1"/>
          </p:cNvSpPr>
          <p:nvPr>
            <p:ph type="ctrTitle"/>
          </p:nvPr>
        </p:nvSpPr>
        <p:spPr>
          <a:xfrm>
            <a:off x="119370" y="98839"/>
            <a:ext cx="10347326" cy="1024806"/>
          </a:xfrm>
        </p:spPr>
        <p:txBody>
          <a:bodyPr>
            <a:normAutofit/>
          </a:bodyPr>
          <a:lstStyle/>
          <a:p>
            <a:pPr algn="l"/>
            <a:r>
              <a:rPr lang="en-GB" sz="6600" dirty="0">
                <a:latin typeface="AR CENA" panose="02000000000000000000" pitchFamily="2" charset="0"/>
              </a:rPr>
              <a:t>The Master of </a:t>
            </a:r>
            <a:r>
              <a:rPr lang="en-GB" sz="6600" dirty="0">
                <a:solidFill>
                  <a:srgbClr val="FFFF00"/>
                </a:solidFill>
                <a:latin typeface="AR CENA" panose="02000000000000000000" pitchFamily="2" charset="0"/>
              </a:rPr>
              <a:t>Propaganda</a:t>
            </a:r>
          </a:p>
        </p:txBody>
      </p:sp>
      <p:sp>
        <p:nvSpPr>
          <p:cNvPr id="3" name="Oval 2"/>
          <p:cNvSpPr>
            <a:spLocks noChangeArrowheads="1"/>
          </p:cNvSpPr>
          <p:nvPr/>
        </p:nvSpPr>
        <p:spPr bwMode="auto">
          <a:xfrm>
            <a:off x="3236501" y="5915739"/>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rPr>
              <a:t>2</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8" name="Picture 12" descr="Image result for next button">
            <a:hlinkClick r:id="" action="ppaction://hlinkshowjump?jump=nextslid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472" y="4903511"/>
            <a:ext cx="1634271" cy="16342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descr="Image result for main menu button icon">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43270" y="238133"/>
            <a:ext cx="803615" cy="798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032410"/>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561" y="127341"/>
            <a:ext cx="9804401" cy="1024806"/>
          </a:xfrm>
        </p:spPr>
        <p:txBody>
          <a:bodyPr>
            <a:normAutofit fontScale="90000"/>
          </a:bodyPr>
          <a:lstStyle/>
          <a:p>
            <a:pPr algn="l"/>
            <a:r>
              <a:rPr lang="en-GB" sz="6600" dirty="0"/>
              <a:t>PROPAGANDA Techniques</a:t>
            </a:r>
          </a:p>
        </p:txBody>
      </p:sp>
      <p:pic>
        <p:nvPicPr>
          <p:cNvPr id="11266" name="Picture 2" descr="Image resul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84232">
            <a:off x="1175164" y="1458868"/>
            <a:ext cx="4119228" cy="47599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3" name="Picture 2" descr="Image result for video symbol">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1412">
            <a:off x="79175" y="3622766"/>
            <a:ext cx="2038331" cy="2038331"/>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a:spLocks noChangeArrowheads="1"/>
          </p:cNvSpPr>
          <p:nvPr/>
        </p:nvSpPr>
        <p:spPr bwMode="auto">
          <a:xfrm>
            <a:off x="4959569" y="1406295"/>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rPr>
              <a:t>4</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1268" name="Picture 4" descr="Image result for commercial propaganda"/>
          <p:cNvPicPr>
            <a:picLocks noChangeAspect="1" noChangeArrowheads="1"/>
          </p:cNvPicPr>
          <p:nvPr/>
        </p:nvPicPr>
        <p:blipFill rotWithShape="1">
          <a:blip r:embed="rId5">
            <a:extLst>
              <a:ext uri="{28A0092B-C50C-407E-A947-70E740481C1C}">
                <a14:useLocalDpi xmlns:a14="http://schemas.microsoft.com/office/drawing/2010/main" val="0"/>
              </a:ext>
            </a:extLst>
          </a:blip>
          <a:srcRect t="23742"/>
          <a:stretch/>
        </p:blipFill>
        <p:spPr bwMode="auto">
          <a:xfrm rot="21298929">
            <a:off x="7005668" y="1241216"/>
            <a:ext cx="3706499" cy="1943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8" name="Oval 17"/>
          <p:cNvSpPr>
            <a:spLocks noChangeArrowheads="1"/>
          </p:cNvSpPr>
          <p:nvPr/>
        </p:nvSpPr>
        <p:spPr bwMode="auto">
          <a:xfrm>
            <a:off x="10360706" y="2545310"/>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0000"/>
                </a:solidFill>
                <a:latin typeface="Calibri" panose="020F0502020204030204" pitchFamily="34" charset="0"/>
              </a:rPr>
              <a:t>5</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11270" name="Picture 6" descr="Image result for commercial propaganda"/>
          <p:cNvPicPr>
            <a:picLocks noChangeAspect="1" noChangeArrowheads="1"/>
          </p:cNvPicPr>
          <p:nvPr/>
        </p:nvPicPr>
        <p:blipFill rotWithShape="1">
          <a:blip r:embed="rId6">
            <a:extLst>
              <a:ext uri="{28A0092B-C50C-407E-A947-70E740481C1C}">
                <a14:useLocalDpi xmlns:a14="http://schemas.microsoft.com/office/drawing/2010/main" val="0"/>
              </a:ext>
            </a:extLst>
          </a:blip>
          <a:srcRect b="12587"/>
          <a:stretch/>
        </p:blipFill>
        <p:spPr bwMode="auto">
          <a:xfrm rot="222195">
            <a:off x="6248777" y="3895675"/>
            <a:ext cx="1845269" cy="2209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 name="Oval 18"/>
          <p:cNvSpPr>
            <a:spLocks noChangeArrowheads="1"/>
          </p:cNvSpPr>
          <p:nvPr/>
        </p:nvSpPr>
        <p:spPr bwMode="auto">
          <a:xfrm>
            <a:off x="5795774" y="4739923"/>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rPr>
              <a:t>6</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16" name="Oval 15"/>
          <p:cNvSpPr>
            <a:spLocks noChangeArrowheads="1"/>
          </p:cNvSpPr>
          <p:nvPr/>
        </p:nvSpPr>
        <p:spPr bwMode="auto">
          <a:xfrm>
            <a:off x="145182" y="3527844"/>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0000"/>
                </a:solidFill>
                <a:latin typeface="Calibri" panose="020F0502020204030204" pitchFamily="34" charset="0"/>
              </a:rPr>
              <a:t>3</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2" name="Picture 12" descr="Image result for next button">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58525" y="5361966"/>
            <a:ext cx="872101" cy="8721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4" descr="Image result for main menu button icon">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17870" y="240726"/>
            <a:ext cx="803615" cy="79803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Image result for video symbol">
            <a:hlinkClick r:id="rId10"/>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31412">
            <a:off x="8722653" y="4271390"/>
            <a:ext cx="1559108" cy="15591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147301" y="3708400"/>
            <a:ext cx="1783325" cy="923330"/>
          </a:xfrm>
          <a:prstGeom prst="rect">
            <a:avLst/>
          </a:prstGeom>
          <a:noFill/>
        </p:spPr>
        <p:txBody>
          <a:bodyPr wrap="square" rtlCol="0">
            <a:spAutoFit/>
          </a:bodyPr>
          <a:lstStyle/>
          <a:p>
            <a:r>
              <a:rPr lang="en-GB" dirty="0"/>
              <a:t>Watch this clip for some classic bandwagoning  </a:t>
            </a:r>
          </a:p>
        </p:txBody>
      </p:sp>
    </p:spTree>
    <p:extLst>
      <p:ext uri="{BB962C8B-B14F-4D97-AF65-F5344CB8AC3E}">
        <p14:creationId xmlns:p14="http://schemas.microsoft.com/office/powerpoint/2010/main" val="329360273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401157">
            <a:off x="2312383" y="1699295"/>
            <a:ext cx="5808005" cy="4484662"/>
          </a:xfrm>
          <a:prstGeom prst="rect">
            <a:avLst/>
          </a:prstGeom>
          <a:noFill/>
          <a:ln w="88900" cap="sq" algn="ctr">
            <a:solidFill>
              <a:srgbClr val="FFFFFF"/>
            </a:solidFill>
            <a:miter lim="800000"/>
            <a:headEnd/>
            <a:tailEnd/>
          </a:ln>
          <a:effectLst>
            <a:outerShdw blurRad="54991" dist="17780" dir="5400000" algn="ctr" rotWithShape="0">
              <a:srgbClr val="000000">
                <a:alpha val="39999"/>
              </a:srgbClr>
            </a:outerShdw>
          </a:effectLst>
          <a:extLst>
            <a:ext uri="{909E8E84-426E-40DD-AFC4-6F175D3DCCD1}">
              <a14:hiddenFill xmlns:a14="http://schemas.microsoft.com/office/drawing/2010/main">
                <a:solidFill>
                  <a:srgbClr val="5B9BD5"/>
                </a:solidFill>
              </a14:hiddenFill>
            </a:ext>
          </a:extLst>
        </p:spPr>
      </p:pic>
      <p:pic>
        <p:nvPicPr>
          <p:cNvPr id="5" name="Picture 24" descr="Image result for main menu button icon">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2687" y="2544786"/>
            <a:ext cx="2532022" cy="251444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a:spLocks noChangeArrowheads="1"/>
          </p:cNvSpPr>
          <p:nvPr/>
        </p:nvSpPr>
        <p:spPr bwMode="auto">
          <a:xfrm>
            <a:off x="8030847" y="5726042"/>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0000"/>
                </a:solidFill>
                <a:latin typeface="Calibri" panose="020F0502020204030204" pitchFamily="34" charset="0"/>
              </a:rPr>
              <a:t>7</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7" name="Title 1"/>
          <p:cNvSpPr>
            <a:spLocks noGrp="1"/>
          </p:cNvSpPr>
          <p:nvPr>
            <p:ph type="ctrTitle"/>
          </p:nvPr>
        </p:nvSpPr>
        <p:spPr>
          <a:xfrm>
            <a:off x="182561" y="127341"/>
            <a:ext cx="9804401" cy="1024806"/>
          </a:xfrm>
        </p:spPr>
        <p:txBody>
          <a:bodyPr>
            <a:normAutofit/>
          </a:bodyPr>
          <a:lstStyle/>
          <a:p>
            <a:pPr algn="l"/>
            <a:r>
              <a:rPr lang="en-GB" sz="6600" dirty="0"/>
              <a:t>Skill - Interpretation</a:t>
            </a:r>
          </a:p>
        </p:txBody>
      </p:sp>
      <p:sp>
        <p:nvSpPr>
          <p:cNvPr id="2" name="TextBox 1"/>
          <p:cNvSpPr txBox="1"/>
          <p:nvPr/>
        </p:nvSpPr>
        <p:spPr>
          <a:xfrm>
            <a:off x="9332687" y="1309857"/>
            <a:ext cx="2526617" cy="1077218"/>
          </a:xfrm>
          <a:prstGeom prst="rect">
            <a:avLst/>
          </a:prstGeom>
          <a:noFill/>
        </p:spPr>
        <p:txBody>
          <a:bodyPr wrap="square" rtlCol="0">
            <a:spAutoFit/>
          </a:bodyPr>
          <a:lstStyle/>
          <a:p>
            <a:pPr algn="ctr"/>
            <a:r>
              <a:rPr lang="en-GB" sz="3200" dirty="0"/>
              <a:t>Go back to menu …</a:t>
            </a:r>
          </a:p>
        </p:txBody>
      </p:sp>
    </p:spTree>
    <p:extLst>
      <p:ext uri="{BB962C8B-B14F-4D97-AF65-F5344CB8AC3E}">
        <p14:creationId xmlns:p14="http://schemas.microsoft.com/office/powerpoint/2010/main" val="2282547691"/>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3530155" y="90674"/>
            <a:ext cx="8293097" cy="1015663"/>
          </a:xfrm>
          <a:prstGeom prst="rect">
            <a:avLst/>
          </a:prstGeom>
          <a:noFill/>
        </p:spPr>
        <p:txBody>
          <a:bodyPr wrap="square" rtlCol="0">
            <a:spAutoFit/>
          </a:bodyPr>
          <a:lstStyle/>
          <a:p>
            <a:pPr algn="ctr"/>
            <a:r>
              <a:rPr lang="en-GB" sz="6000" b="1" dirty="0">
                <a:latin typeface="Calibri" panose="020F0502020204030204" pitchFamily="34" charset="0"/>
              </a:rPr>
              <a:t>BIAS</a:t>
            </a:r>
          </a:p>
        </p:txBody>
      </p:sp>
      <p:sp>
        <p:nvSpPr>
          <p:cNvPr id="3" name="Oval 2"/>
          <p:cNvSpPr>
            <a:spLocks noChangeArrowheads="1"/>
          </p:cNvSpPr>
          <p:nvPr/>
        </p:nvSpPr>
        <p:spPr bwMode="auto">
          <a:xfrm>
            <a:off x="253997" y="193529"/>
            <a:ext cx="630237" cy="519112"/>
          </a:xfrm>
          <a:prstGeom prst="ellipse">
            <a:avLst/>
          </a:prstGeom>
          <a:gradFill rotWithShape="0">
            <a:gsLst>
              <a:gs pos="0">
                <a:srgbClr val="BED7EF"/>
              </a:gs>
              <a:gs pos="100000">
                <a:srgbClr val="BED7EF">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B</a:t>
            </a:r>
            <a:r>
              <a:rPr kumimoji="0" lang="en-GB"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Oval 3"/>
          <p:cNvSpPr>
            <a:spLocks noChangeArrowheads="1"/>
          </p:cNvSpPr>
          <p:nvPr/>
        </p:nvSpPr>
        <p:spPr bwMode="auto">
          <a:xfrm>
            <a:off x="253996" y="1290660"/>
            <a:ext cx="630237" cy="519113"/>
          </a:xfrm>
          <a:prstGeom prst="ellipse">
            <a:avLst/>
          </a:prstGeom>
          <a:gradFill rotWithShape="0">
            <a:gsLst>
              <a:gs pos="0">
                <a:srgbClr val="FFE699"/>
              </a:gs>
              <a:gs pos="100000">
                <a:srgbClr val="FFE699">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I</a:t>
            </a:r>
            <a:r>
              <a:rPr kumimoji="0" lang="en-GB" altLang="en-US" sz="1800" b="1"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4"/>
          <p:cNvSpPr txBox="1">
            <a:spLocks noChangeArrowheads="1"/>
          </p:cNvSpPr>
          <p:nvPr/>
        </p:nvSpPr>
        <p:spPr bwMode="auto">
          <a:xfrm>
            <a:off x="1018384" y="228619"/>
            <a:ext cx="2081212" cy="369887"/>
          </a:xfrm>
          <a:prstGeom prst="rect">
            <a:avLst/>
          </a:prstGeom>
          <a:solidFill>
            <a:schemeClr val="accent3">
              <a:lumMod val="20000"/>
              <a:lumOff val="80000"/>
            </a:schemeClr>
          </a:solidFill>
          <a:ln>
            <a:noFill/>
          </a:ln>
          <a:effec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err="1">
                <a:ln>
                  <a:noFill/>
                </a:ln>
                <a:solidFill>
                  <a:srgbClr val="000000"/>
                </a:solidFill>
                <a:effectLst/>
                <a:latin typeface="Calibri" panose="020F0502020204030204" pitchFamily="34" charset="0"/>
              </a:rPr>
              <a:t>igoted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5"/>
          <p:cNvSpPr txBox="1">
            <a:spLocks noChangeArrowheads="1"/>
          </p:cNvSpPr>
          <p:nvPr/>
        </p:nvSpPr>
        <p:spPr bwMode="auto">
          <a:xfrm>
            <a:off x="991397" y="1357618"/>
            <a:ext cx="2076450" cy="369888"/>
          </a:xfrm>
          <a:prstGeom prst="rect">
            <a:avLst/>
          </a:prstGeom>
          <a:gradFill rotWithShape="0">
            <a:gsLst>
              <a:gs pos="0">
                <a:srgbClr val="F3F3F3">
                  <a:gamma/>
                  <a:tint val="20000"/>
                  <a:invGamma/>
                </a:srgbClr>
              </a:gs>
              <a:gs pos="100000">
                <a:srgbClr val="F3F3F3"/>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a:ln>
                  <a:noFill/>
                </a:ln>
                <a:solidFill>
                  <a:srgbClr val="000000"/>
                </a:solidFill>
                <a:effectLst/>
                <a:latin typeface="Calibri" panose="020F0502020204030204" pitchFamily="34" charset="0"/>
              </a:rPr>
              <a:t>s One-Sided</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Oval 6"/>
          <p:cNvSpPr>
            <a:spLocks noChangeArrowheads="1"/>
          </p:cNvSpPr>
          <p:nvPr/>
        </p:nvSpPr>
        <p:spPr bwMode="auto">
          <a:xfrm>
            <a:off x="217485" y="2487320"/>
            <a:ext cx="630237" cy="519112"/>
          </a:xfrm>
          <a:prstGeom prst="ellipse">
            <a:avLst/>
          </a:prstGeom>
          <a:gradFill rotWithShape="0">
            <a:gsLst>
              <a:gs pos="0">
                <a:srgbClr val="FFFF00"/>
              </a:gs>
              <a:gs pos="100000">
                <a:srgbClr val="FFFF00">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A</a:t>
            </a:r>
            <a:r>
              <a:rPr kumimoji="0" lang="en-GB"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Oval 7"/>
          <p:cNvSpPr>
            <a:spLocks noChangeArrowheads="1"/>
          </p:cNvSpPr>
          <p:nvPr/>
        </p:nvSpPr>
        <p:spPr bwMode="auto">
          <a:xfrm>
            <a:off x="232566" y="3473751"/>
            <a:ext cx="630237" cy="519112"/>
          </a:xfrm>
          <a:prstGeom prst="ellipse">
            <a:avLst/>
          </a:prstGeom>
          <a:gradFill rotWithShape="0">
            <a:gsLst>
              <a:gs pos="0">
                <a:srgbClr val="FF0000"/>
              </a:gs>
              <a:gs pos="100000">
                <a:srgbClr val="FF0000">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S</a:t>
            </a:r>
            <a:r>
              <a:rPr kumimoji="0" lang="en-GB"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Oval 8"/>
          <p:cNvSpPr>
            <a:spLocks noChangeArrowheads="1"/>
          </p:cNvSpPr>
          <p:nvPr/>
        </p:nvSpPr>
        <p:spPr bwMode="auto">
          <a:xfrm>
            <a:off x="184144" y="4608849"/>
            <a:ext cx="628650" cy="519112"/>
          </a:xfrm>
          <a:prstGeom prst="ellipse">
            <a:avLst/>
          </a:prstGeom>
          <a:gradFill rotWithShape="0">
            <a:gsLst>
              <a:gs pos="0">
                <a:srgbClr val="00B0F0"/>
              </a:gs>
              <a:gs pos="100000">
                <a:srgbClr val="00B0F0">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E</a:t>
            </a:r>
            <a:r>
              <a:rPr kumimoji="0" lang="en-GB" altLang="en-US" sz="1800" b="0" i="0" u="none" strike="noStrike" cap="none" normalizeH="0" baseline="0">
                <a:ln>
                  <a:noFill/>
                </a:ln>
                <a:solidFill>
                  <a:srgbClr val="000000"/>
                </a:solidFill>
                <a:effectLst/>
                <a:latin typeface="Arial" panose="020B060402020202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Oval 9"/>
          <p:cNvSpPr>
            <a:spLocks noChangeArrowheads="1"/>
          </p:cNvSpPr>
          <p:nvPr/>
        </p:nvSpPr>
        <p:spPr bwMode="auto">
          <a:xfrm>
            <a:off x="197641" y="5587461"/>
            <a:ext cx="628650" cy="519113"/>
          </a:xfrm>
          <a:prstGeom prst="ellipse">
            <a:avLst/>
          </a:prstGeom>
          <a:gradFill rotWithShape="0">
            <a:gsLst>
              <a:gs pos="0">
                <a:srgbClr val="FFC000"/>
              </a:gs>
              <a:gs pos="100000">
                <a:srgbClr val="FFC000">
                  <a:gamma/>
                  <a:tint val="20000"/>
                  <a:invGamma/>
                </a:srgbClr>
              </a:gs>
            </a:gsLst>
            <a:lin ang="18900000" scaled="1"/>
          </a:gradFill>
          <a:ln w="3175"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200" b="1" i="0" u="none" strike="noStrike" cap="none" normalizeH="0" baseline="0">
                <a:ln>
                  <a:noFill/>
                </a:ln>
                <a:solidFill>
                  <a:srgbClr val="000000"/>
                </a:solidFill>
                <a:effectLst/>
                <a:latin typeface="Arial" panose="020B0604020202020204" pitchFamily="34" charset="0"/>
              </a:rPr>
              <a:t>D</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Text Box 10"/>
          <p:cNvSpPr txBox="1">
            <a:spLocks noChangeArrowheads="1"/>
          </p:cNvSpPr>
          <p:nvPr/>
        </p:nvSpPr>
        <p:spPr bwMode="auto">
          <a:xfrm>
            <a:off x="991398" y="658653"/>
            <a:ext cx="2232816" cy="6385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effectLst/>
                <a:latin typeface="Calibri" panose="020F0502020204030204" pitchFamily="34" charset="0"/>
              </a:rPr>
              <a:t>Arrogant. Only interested in </a:t>
            </a:r>
            <a:r>
              <a:rPr kumimoji="0" lang="en-GB" altLang="en-US" sz="1100" b="1" i="0" u="none" strike="noStrike" cap="none" normalizeH="0" baseline="0" dirty="0">
                <a:ln>
                  <a:noFill/>
                </a:ln>
                <a:effectLst/>
                <a:latin typeface="Calibri" panose="020F0502020204030204" pitchFamily="34" charset="0"/>
              </a:rPr>
              <a:t>own opinion</a:t>
            </a:r>
            <a:r>
              <a:rPr kumimoji="0" lang="en-GB" altLang="en-US" sz="1100" b="0" i="0" u="none" strike="noStrike" cap="none" normalizeH="0" baseline="0" dirty="0">
                <a:ln>
                  <a:noFill/>
                </a:ln>
                <a:effectLst/>
                <a:latin typeface="Calibri" panose="020F0502020204030204" pitchFamily="34" charset="0"/>
              </a:rPr>
              <a:t>. Not tolerant of other people’s beliefs or opinions.</a:t>
            </a:r>
            <a:endParaRPr kumimoji="0" lang="en-US" altLang="en-US" sz="1800" b="0" i="0" u="none" strike="noStrike" cap="none" normalizeH="0" baseline="0" dirty="0">
              <a:ln>
                <a:noFill/>
              </a:ln>
              <a:effectLst/>
              <a:latin typeface="Arial" panose="020B0604020202020204" pitchFamily="34" charset="0"/>
            </a:endParaRPr>
          </a:p>
        </p:txBody>
      </p:sp>
      <p:sp>
        <p:nvSpPr>
          <p:cNvPr id="18" name="Text Box 11"/>
          <p:cNvSpPr txBox="1">
            <a:spLocks noChangeArrowheads="1"/>
          </p:cNvSpPr>
          <p:nvPr/>
        </p:nvSpPr>
        <p:spPr bwMode="auto">
          <a:xfrm>
            <a:off x="954089" y="4683461"/>
            <a:ext cx="2060575" cy="369887"/>
          </a:xfrm>
          <a:prstGeom prst="rect">
            <a:avLst/>
          </a:prstGeom>
          <a:gradFill rotWithShape="0">
            <a:gsLst>
              <a:gs pos="0">
                <a:srgbClr val="F3F3F3">
                  <a:gamma/>
                  <a:tint val="20000"/>
                  <a:invGamma/>
                </a:srgbClr>
              </a:gs>
              <a:gs pos="100000">
                <a:srgbClr val="F3F3F3"/>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err="1">
                <a:ln>
                  <a:noFill/>
                </a:ln>
                <a:solidFill>
                  <a:srgbClr val="000000"/>
                </a:solidFill>
                <a:effectLst/>
                <a:latin typeface="Calibri" panose="020F0502020204030204" pitchFamily="34" charset="0"/>
              </a:rPr>
              <a:t>xaggerates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9" name="Text Box 12"/>
          <p:cNvSpPr txBox="1">
            <a:spLocks noChangeArrowheads="1"/>
          </p:cNvSpPr>
          <p:nvPr/>
        </p:nvSpPr>
        <p:spPr bwMode="auto">
          <a:xfrm>
            <a:off x="1021558" y="2535914"/>
            <a:ext cx="2051050" cy="369887"/>
          </a:xfrm>
          <a:prstGeom prst="rect">
            <a:avLst/>
          </a:prstGeom>
          <a:gradFill rotWithShape="0">
            <a:gsLst>
              <a:gs pos="0">
                <a:srgbClr val="F3F3F3">
                  <a:gamma/>
                  <a:tint val="20000"/>
                  <a:invGamma/>
                </a:srgbClr>
              </a:gs>
              <a:gs pos="100000">
                <a:srgbClr val="F3F3F3"/>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a:ln>
                  <a:noFill/>
                </a:ln>
                <a:solidFill>
                  <a:srgbClr val="000000"/>
                </a:solidFill>
                <a:effectLst/>
                <a:latin typeface="Calibri" panose="020F0502020204030204" pitchFamily="34" charset="0"/>
              </a:rPr>
              <a:t>bout ‘Me’</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Text Box 13"/>
          <p:cNvSpPr txBox="1">
            <a:spLocks noChangeArrowheads="1"/>
          </p:cNvSpPr>
          <p:nvPr/>
        </p:nvSpPr>
        <p:spPr bwMode="auto">
          <a:xfrm>
            <a:off x="973933" y="3533976"/>
            <a:ext cx="2090738" cy="371475"/>
          </a:xfrm>
          <a:prstGeom prst="rect">
            <a:avLst/>
          </a:prstGeom>
          <a:gradFill rotWithShape="0">
            <a:gsLst>
              <a:gs pos="0">
                <a:srgbClr val="F3F3F3">
                  <a:gamma/>
                  <a:tint val="20000"/>
                  <a:invGamma/>
                </a:srgbClr>
              </a:gs>
              <a:gs pos="100000">
                <a:srgbClr val="F3F3F3"/>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err="1">
                <a:ln>
                  <a:noFill/>
                </a:ln>
                <a:solidFill>
                  <a:srgbClr val="000000"/>
                </a:solidFill>
                <a:effectLst/>
                <a:latin typeface="Calibri" panose="020F0502020204030204" pitchFamily="34" charset="0"/>
              </a:rPr>
              <a:t>trong</a:t>
            </a:r>
            <a:r>
              <a:rPr kumimoji="0" lang="en-GB" altLang="en-US" sz="2000" b="1" i="0" u="none" strike="noStrike" cap="none" normalizeH="0" baseline="0" dirty="0">
                <a:ln>
                  <a:noFill/>
                </a:ln>
                <a:solidFill>
                  <a:srgbClr val="000000"/>
                </a:solidFill>
                <a:effectLst/>
                <a:latin typeface="Calibri" panose="020F0502020204030204" pitchFamily="34" charset="0"/>
              </a:rPr>
              <a:t> Language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1" name="Text Box 14"/>
          <p:cNvSpPr txBox="1">
            <a:spLocks noChangeArrowheads="1"/>
          </p:cNvSpPr>
          <p:nvPr/>
        </p:nvSpPr>
        <p:spPr bwMode="auto">
          <a:xfrm>
            <a:off x="939008" y="5658417"/>
            <a:ext cx="2097087" cy="384175"/>
          </a:xfrm>
          <a:prstGeom prst="rect">
            <a:avLst/>
          </a:prstGeom>
          <a:gradFill rotWithShape="0">
            <a:gsLst>
              <a:gs pos="0">
                <a:srgbClr val="F3F3F3">
                  <a:gamma/>
                  <a:tint val="20000"/>
                  <a:invGamma/>
                </a:srgbClr>
              </a:gs>
              <a:gs pos="100000">
                <a:srgbClr val="F3F3F3"/>
              </a:gs>
            </a:gsLst>
            <a:lin ang="0" scaled="1"/>
          </a:gra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1" i="0" u="none" strike="noStrike" cap="none" normalizeH="0" baseline="0" dirty="0" err="1">
                <a:ln>
                  <a:noFill/>
                </a:ln>
                <a:solidFill>
                  <a:srgbClr val="000000"/>
                </a:solidFill>
                <a:effectLst/>
                <a:latin typeface="Calibri" panose="020F0502020204030204" pitchFamily="34" charset="0"/>
              </a:rPr>
              <a:t>oesn't</a:t>
            </a:r>
            <a:r>
              <a:rPr kumimoji="0" lang="en-GB" altLang="en-US" sz="2000" b="1" i="0" u="none" strike="noStrike" cap="none" normalizeH="0" baseline="0" dirty="0">
                <a:ln>
                  <a:noFill/>
                </a:ln>
                <a:solidFill>
                  <a:srgbClr val="000000"/>
                </a:solidFill>
                <a:effectLst/>
                <a:latin typeface="Calibri" panose="020F0502020204030204" pitchFamily="34" charset="0"/>
              </a:rPr>
              <a:t> Add Up</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2" name="Text Box 15"/>
          <p:cNvSpPr txBox="1">
            <a:spLocks noChangeArrowheads="1"/>
          </p:cNvSpPr>
          <p:nvPr/>
        </p:nvSpPr>
        <p:spPr bwMode="auto">
          <a:xfrm>
            <a:off x="958852" y="1797428"/>
            <a:ext cx="2124075" cy="6937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effectLst/>
                <a:latin typeface="Calibri" panose="020F0502020204030204" pitchFamily="34" charset="0"/>
              </a:rPr>
              <a:t>Focus only on the good or bad. </a:t>
            </a:r>
            <a:r>
              <a:rPr kumimoji="0" lang="en-GB" altLang="en-US" sz="1100" b="1" i="0" u="none" strike="noStrike" cap="none" normalizeH="0" baseline="0" dirty="0">
                <a:ln>
                  <a:noFill/>
                </a:ln>
                <a:effectLst/>
                <a:latin typeface="Calibri" panose="020F0502020204030204" pitchFamily="34" charset="0"/>
              </a:rPr>
              <a:t>Not at all balanced</a:t>
            </a:r>
            <a:r>
              <a:rPr kumimoji="0" lang="en-GB" altLang="en-US" sz="1100" b="0" i="0" u="none" strike="noStrike" cap="none" normalizeH="0" baseline="0" dirty="0">
                <a:ln>
                  <a:noFill/>
                </a:ln>
                <a:effectLst/>
                <a:latin typeface="Calibri" panose="020F0502020204030204" pitchFamily="34" charset="0"/>
              </a:rPr>
              <a:t>.</a:t>
            </a:r>
            <a:r>
              <a:rPr kumimoji="0" lang="en-GB" altLang="en-US" sz="1100" b="1" i="0" u="none" strike="noStrike" cap="none" normalizeH="0" baseline="0" dirty="0">
                <a:ln>
                  <a:noFill/>
                </a:ln>
                <a:effectLst/>
                <a:latin typeface="Calibri" panose="020F0502020204030204" pitchFamily="34" charset="0"/>
              </a:rPr>
              <a:t> </a:t>
            </a:r>
            <a:r>
              <a:rPr kumimoji="0" lang="en-GB" altLang="en-US" sz="1100" b="0" i="0" u="none" strike="noStrike" cap="none" normalizeH="0" baseline="0" dirty="0">
                <a:ln>
                  <a:noFill/>
                </a:ln>
                <a:effectLst/>
                <a:latin typeface="Calibri" panose="020F0502020204030204" pitchFamily="34" charset="0"/>
              </a:rPr>
              <a:t>Subjective not</a:t>
            </a:r>
            <a:br>
              <a:rPr kumimoji="0" lang="en-GB" altLang="en-US" sz="1100" b="0" i="0" u="none" strike="noStrike" cap="none" normalizeH="0" baseline="0" dirty="0">
                <a:ln>
                  <a:noFill/>
                </a:ln>
                <a:effectLst/>
                <a:latin typeface="Calibri" panose="020F0502020204030204" pitchFamily="34" charset="0"/>
              </a:rPr>
            </a:br>
            <a:r>
              <a:rPr kumimoji="0" lang="en-GB" altLang="en-US" sz="1100" b="0" i="0" u="none" strike="noStrike" cap="none" normalizeH="0" baseline="0" dirty="0">
                <a:ln>
                  <a:noFill/>
                </a:ln>
                <a:effectLst/>
                <a:latin typeface="Calibri" panose="020F0502020204030204" pitchFamily="34" charset="0"/>
              </a:rPr>
              <a:t>objective.</a:t>
            </a:r>
            <a:endParaRPr kumimoji="0" lang="en-US" altLang="en-US" sz="1800" b="0" i="0" u="none" strike="noStrike" cap="none" normalizeH="0" baseline="0" dirty="0">
              <a:ln>
                <a:noFill/>
              </a:ln>
              <a:effectLst/>
              <a:latin typeface="Arial" panose="020B0604020202020204" pitchFamily="34" charset="0"/>
            </a:endParaRPr>
          </a:p>
        </p:txBody>
      </p:sp>
      <p:sp>
        <p:nvSpPr>
          <p:cNvPr id="23" name="Text Box 16"/>
          <p:cNvSpPr txBox="1">
            <a:spLocks noChangeArrowheads="1"/>
          </p:cNvSpPr>
          <p:nvPr/>
        </p:nvSpPr>
        <p:spPr bwMode="auto">
          <a:xfrm>
            <a:off x="1002508" y="2997081"/>
            <a:ext cx="2036762" cy="6683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1" i="0" u="none" strike="noStrike" cap="none" normalizeH="0" baseline="0" dirty="0">
                <a:ln>
                  <a:noFill/>
                </a:ln>
                <a:effectLst/>
                <a:latin typeface="Calibri" panose="020F0502020204030204" pitchFamily="34" charset="0"/>
              </a:rPr>
              <a:t>Boasts</a:t>
            </a:r>
            <a:r>
              <a:rPr kumimoji="0" lang="en-GB" altLang="en-US" sz="1100" b="0" i="0" u="none" strike="noStrike" cap="none" normalizeH="0" baseline="0" dirty="0">
                <a:ln>
                  <a:noFill/>
                </a:ln>
                <a:effectLst/>
                <a:latin typeface="Calibri" panose="020F0502020204030204" pitchFamily="34" charset="0"/>
              </a:rPr>
              <a:t> about own achievements OR disrespects those of others</a:t>
            </a:r>
            <a:r>
              <a:rPr kumimoji="0" lang="en-GB" altLang="en-US" sz="1100" b="0" i="0" u="none" strike="noStrike" cap="none" normalizeH="0" baseline="0" dirty="0">
                <a:ln>
                  <a:noFill/>
                </a:ln>
                <a:solidFill>
                  <a:srgbClr val="000000"/>
                </a:solidFill>
                <a:effectLst/>
                <a:latin typeface="Calibri" panose="020F050202020403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4" name="Text Box 17"/>
          <p:cNvSpPr txBox="1">
            <a:spLocks noChangeArrowheads="1"/>
          </p:cNvSpPr>
          <p:nvPr/>
        </p:nvSpPr>
        <p:spPr bwMode="auto">
          <a:xfrm>
            <a:off x="919164" y="5111129"/>
            <a:ext cx="2305050" cy="61436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effectLst/>
                <a:latin typeface="Calibri" panose="020F0502020204030204" pitchFamily="34" charset="0"/>
              </a:rPr>
              <a:t>Takes the truth but makes it much smaller or bigger. Or may just lie. </a:t>
            </a:r>
            <a:endParaRPr kumimoji="0" lang="en-US" altLang="en-US" sz="1800" b="0" i="0" u="none" strike="noStrike" cap="none" normalizeH="0" baseline="0" dirty="0">
              <a:ln>
                <a:noFill/>
              </a:ln>
              <a:effectLst/>
              <a:latin typeface="Arial" panose="020B0604020202020204" pitchFamily="34" charset="0"/>
            </a:endParaRPr>
          </a:p>
        </p:txBody>
      </p:sp>
      <p:sp>
        <p:nvSpPr>
          <p:cNvPr id="25" name="Text Box 18"/>
          <p:cNvSpPr txBox="1">
            <a:spLocks noChangeArrowheads="1"/>
          </p:cNvSpPr>
          <p:nvPr/>
        </p:nvSpPr>
        <p:spPr bwMode="auto">
          <a:xfrm>
            <a:off x="919164" y="6073915"/>
            <a:ext cx="2180432" cy="66675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effectLst/>
                <a:latin typeface="Calibri" panose="020F0502020204030204" pitchFamily="34" charset="0"/>
              </a:rPr>
              <a:t>The information is </a:t>
            </a:r>
            <a:r>
              <a:rPr kumimoji="0" lang="en-GB" altLang="en-US" sz="1100" b="1" i="0" u="none" strike="noStrike" cap="none" normalizeH="0" baseline="0" dirty="0">
                <a:ln>
                  <a:noFill/>
                </a:ln>
                <a:effectLst/>
                <a:latin typeface="Calibri" panose="020F0502020204030204" pitchFamily="34" charset="0"/>
              </a:rPr>
              <a:t>not </a:t>
            </a:r>
            <a:br>
              <a:rPr kumimoji="0" lang="en-GB" altLang="en-US" sz="1100" b="1" i="0" u="none" strike="noStrike" cap="none" normalizeH="0" baseline="0" dirty="0">
                <a:ln>
                  <a:noFill/>
                </a:ln>
                <a:effectLst/>
                <a:latin typeface="Calibri" panose="020F0502020204030204" pitchFamily="34" charset="0"/>
              </a:rPr>
            </a:br>
            <a:r>
              <a:rPr kumimoji="0" lang="en-GB" altLang="en-US" sz="1100" b="1" i="0" u="none" strike="noStrike" cap="none" normalizeH="0" baseline="0" dirty="0">
                <a:ln>
                  <a:noFill/>
                </a:ln>
                <a:effectLst/>
                <a:latin typeface="Calibri" panose="020F0502020204030204" pitchFamily="34" charset="0"/>
              </a:rPr>
              <a:t>corroborated </a:t>
            </a:r>
            <a:r>
              <a:rPr kumimoji="0" lang="en-GB" altLang="en-US" sz="1100" b="0" i="0" u="none" strike="noStrike" cap="none" normalizeH="0" baseline="0" dirty="0">
                <a:ln>
                  <a:noFill/>
                </a:ln>
                <a:effectLst/>
                <a:latin typeface="Calibri" panose="020F0502020204030204" pitchFamily="34" charset="0"/>
              </a:rPr>
              <a:t>by other more</a:t>
            </a:r>
            <a:br>
              <a:rPr kumimoji="0" lang="en-GB" altLang="en-US" sz="1100" b="0" i="0" u="none" strike="noStrike" cap="none" normalizeH="0" baseline="0" dirty="0">
                <a:ln>
                  <a:noFill/>
                </a:ln>
                <a:effectLst/>
                <a:latin typeface="Calibri" panose="020F0502020204030204" pitchFamily="34" charset="0"/>
              </a:rPr>
            </a:br>
            <a:r>
              <a:rPr kumimoji="0" lang="en-GB" altLang="en-US" sz="1100" b="0" i="0" u="none" strike="noStrike" cap="none" normalizeH="0" baseline="0" dirty="0">
                <a:ln>
                  <a:noFill/>
                </a:ln>
                <a:effectLst/>
                <a:latin typeface="Calibri" panose="020F0502020204030204" pitchFamily="34" charset="0"/>
              </a:rPr>
              <a:t>reliable sources of information</a:t>
            </a:r>
            <a:r>
              <a:rPr kumimoji="0" lang="en-GB" altLang="en-US" sz="1100" b="0" i="0" u="none" strike="noStrike" cap="none" normalizeH="0" baseline="0" dirty="0">
                <a:ln>
                  <a:noFill/>
                </a:ln>
                <a:solidFill>
                  <a:srgbClr val="000000"/>
                </a:solidFill>
                <a:effectLst/>
                <a:latin typeface="Calibri" panose="020F050202020403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6" name="Text Box 19"/>
          <p:cNvSpPr txBox="1">
            <a:spLocks noChangeArrowheads="1"/>
          </p:cNvSpPr>
          <p:nvPr/>
        </p:nvSpPr>
        <p:spPr bwMode="auto">
          <a:xfrm>
            <a:off x="954089" y="3969031"/>
            <a:ext cx="2270125" cy="6635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dirty="0">
                <a:ln>
                  <a:noFill/>
                </a:ln>
                <a:effectLst/>
                <a:latin typeface="Calibri" panose="020F0502020204030204" pitchFamily="34" charset="0"/>
              </a:rPr>
              <a:t>Contains reactive, </a:t>
            </a:r>
            <a:r>
              <a:rPr kumimoji="0" lang="en-GB" altLang="en-US" sz="1100" b="1" i="0" u="none" strike="noStrike" cap="none" normalizeH="0" baseline="0" dirty="0">
                <a:ln>
                  <a:noFill/>
                </a:ln>
                <a:effectLst/>
                <a:latin typeface="Calibri" panose="020F0502020204030204" pitchFamily="34" charset="0"/>
              </a:rPr>
              <a:t>emotional, </a:t>
            </a:r>
            <a:r>
              <a:rPr kumimoji="0" lang="en-GB" altLang="en-US" sz="1100" b="0" i="0" u="none" strike="noStrike" cap="none" normalizeH="0" baseline="0" dirty="0">
                <a:ln>
                  <a:noFill/>
                </a:ln>
                <a:effectLst/>
                <a:latin typeface="Calibri" panose="020F0502020204030204" pitchFamily="34" charset="0"/>
              </a:rPr>
              <a:t>strong words (e.g. superlatives ) look out </a:t>
            </a:r>
            <a:br>
              <a:rPr kumimoji="0" lang="en-GB" altLang="en-US" sz="1100" b="0" i="0" u="none" strike="noStrike" cap="none" normalizeH="0" baseline="0" dirty="0">
                <a:ln>
                  <a:noFill/>
                </a:ln>
                <a:effectLst/>
                <a:latin typeface="Calibri" panose="020F0502020204030204" pitchFamily="34" charset="0"/>
              </a:rPr>
            </a:br>
            <a:r>
              <a:rPr kumimoji="0" lang="en-GB" altLang="en-US" sz="1100" b="0" i="0" u="none" strike="noStrike" cap="none" normalizeH="0" baseline="0" dirty="0">
                <a:ln>
                  <a:noFill/>
                </a:ln>
                <a:effectLst/>
                <a:latin typeface="Calibri" panose="020F0502020204030204" pitchFamily="34" charset="0"/>
              </a:rPr>
              <a:t>for use of CAPS and !!!!!! </a:t>
            </a:r>
            <a:endParaRPr kumimoji="0" lang="en-US" altLang="en-US" sz="1800" b="0" i="0" u="none" strike="noStrike" cap="none" normalizeH="0" baseline="0" dirty="0">
              <a:ln>
                <a:noFill/>
              </a:ln>
              <a:effectLst/>
              <a:latin typeface="Arial" panose="020B0604020202020204" pitchFamily="34" charset="0"/>
            </a:endParaRPr>
          </a:p>
        </p:txBody>
      </p:sp>
      <p:pic>
        <p:nvPicPr>
          <p:cNvPr id="7188" name="Picture 20"/>
          <p:cNvPicPr>
            <a:picLocks noChangeAspect="1" noChangeArrowheads="1"/>
          </p:cNvPicPr>
          <p:nvPr/>
        </p:nvPicPr>
        <p:blipFill>
          <a:blip r:embed="rId2">
            <a:extLst>
              <a:ext uri="{28A0092B-C50C-407E-A947-70E740481C1C}">
                <a14:useLocalDpi xmlns:a14="http://schemas.microsoft.com/office/drawing/2010/main" val="0"/>
              </a:ext>
            </a:extLst>
          </a:blip>
          <a:srcRect l="11575" t="13213" r="14166" b="10139"/>
          <a:stretch>
            <a:fillRect/>
          </a:stretch>
        </p:blipFill>
        <p:spPr bwMode="auto">
          <a:xfrm>
            <a:off x="4689429" y="2856274"/>
            <a:ext cx="6038931" cy="35051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round/>
                <a:headEnd/>
                <a:tailEnd/>
              </a14:hiddenLine>
            </a:ext>
          </a:extLst>
        </p:spPr>
      </p:pic>
      <p:sp>
        <p:nvSpPr>
          <p:cNvPr id="29" name="TextBox 28"/>
          <p:cNvSpPr txBox="1"/>
          <p:nvPr/>
        </p:nvSpPr>
        <p:spPr>
          <a:xfrm>
            <a:off x="3373788" y="977909"/>
            <a:ext cx="8681448" cy="1477328"/>
          </a:xfrm>
          <a:prstGeom prst="rect">
            <a:avLst/>
          </a:prstGeom>
          <a:noFill/>
        </p:spPr>
        <p:txBody>
          <a:bodyPr wrap="square" rtlCol="0">
            <a:spAutoFit/>
          </a:bodyPr>
          <a:lstStyle/>
          <a:p>
            <a:pPr algn="ctr"/>
            <a:r>
              <a:rPr lang="en-GB" b="1" dirty="0"/>
              <a:t>Bias</a:t>
            </a:r>
            <a:r>
              <a:rPr lang="en-GB" dirty="0"/>
              <a:t> and </a:t>
            </a:r>
            <a:r>
              <a:rPr lang="en-GB" b="1" dirty="0"/>
              <a:t>Propaganda</a:t>
            </a:r>
            <a:r>
              <a:rPr lang="en-GB" dirty="0"/>
              <a:t> go hand in hand … propaganda contains EXTREME types of bias in an attempt to influence or persuade.  Try to remember the BIASED indicators shown left when judging the reliability of source content. We are impacted by BIAS every day. We are all BIASED often without realising it. This is called </a:t>
            </a:r>
            <a:r>
              <a:rPr lang="en-GB" b="1" dirty="0"/>
              <a:t>unconscious bias. </a:t>
            </a:r>
            <a:r>
              <a:rPr lang="en-GB" dirty="0"/>
              <a:t>Discuss examples of unconscious bias that you may have ….</a:t>
            </a:r>
          </a:p>
        </p:txBody>
      </p:sp>
      <p:sp>
        <p:nvSpPr>
          <p:cNvPr id="27" name="Oval 26"/>
          <p:cNvSpPr>
            <a:spLocks noChangeArrowheads="1"/>
          </p:cNvSpPr>
          <p:nvPr/>
        </p:nvSpPr>
        <p:spPr bwMode="auto">
          <a:xfrm>
            <a:off x="4361950" y="5276439"/>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400" b="1" dirty="0">
                <a:solidFill>
                  <a:srgbClr val="000000"/>
                </a:solidFill>
                <a:latin typeface="Calibri" panose="020F0502020204030204" pitchFamily="34" charset="0"/>
              </a:rPr>
              <a:t>8</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pic>
        <p:nvPicPr>
          <p:cNvPr id="28" name="Picture 24" descr="Image result for main menu button icon">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4385510"/>
            <a:ext cx="2073036" cy="205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369492"/>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676" y="140755"/>
            <a:ext cx="8689976" cy="1024806"/>
          </a:xfrm>
        </p:spPr>
        <p:txBody>
          <a:bodyPr>
            <a:normAutofit/>
          </a:bodyPr>
          <a:lstStyle/>
          <a:p>
            <a:pPr algn="l"/>
            <a:r>
              <a:rPr lang="en-GB" sz="6600" dirty="0"/>
              <a:t>MOTIVE  </a:t>
            </a:r>
          </a:p>
        </p:txBody>
      </p:sp>
      <p:sp>
        <p:nvSpPr>
          <p:cNvPr id="4" name="TextBox 3"/>
          <p:cNvSpPr txBox="1"/>
          <p:nvPr/>
        </p:nvSpPr>
        <p:spPr>
          <a:xfrm>
            <a:off x="169219" y="1116567"/>
            <a:ext cx="10177703" cy="830997"/>
          </a:xfrm>
          <a:prstGeom prst="rect">
            <a:avLst/>
          </a:prstGeom>
          <a:noFill/>
        </p:spPr>
        <p:txBody>
          <a:bodyPr wrap="square" rtlCol="0">
            <a:spAutoFit/>
          </a:bodyPr>
          <a:lstStyle/>
          <a:p>
            <a:r>
              <a:rPr lang="en-GB" sz="1600" dirty="0">
                <a:latin typeface="Calibri" panose="020F0502020204030204" pitchFamily="34" charset="0"/>
              </a:rPr>
              <a:t>When studying propaganda, persuasion and bias it is important to consider MOTIVE or WHY.  There are many reasons why a person or group may have the motive to persuade or lie to others. EVERYONE tells lies or tries to persuade others at times and for different motives. We even lie to ourselves … </a:t>
            </a:r>
            <a:r>
              <a:rPr lang="en-GB" sz="1600" b="1" dirty="0">
                <a:latin typeface="Calibri" panose="020F0502020204030204" pitchFamily="34" charset="0"/>
              </a:rPr>
              <a:t>can you think of an  example of this? Is it EVER ok to lie?</a:t>
            </a:r>
          </a:p>
        </p:txBody>
      </p:sp>
      <p:pic>
        <p:nvPicPr>
          <p:cNvPr id="5126" name="Picture 6" descr="Image result"/>
          <p:cNvPicPr>
            <a:picLocks noChangeAspect="1" noChangeArrowheads="1"/>
          </p:cNvPicPr>
          <p:nvPr/>
        </p:nvPicPr>
        <p:blipFill rotWithShape="1">
          <a:blip r:embed="rId2">
            <a:extLst>
              <a:ext uri="{28A0092B-C50C-407E-A947-70E740481C1C}">
                <a14:useLocalDpi xmlns:a14="http://schemas.microsoft.com/office/drawing/2010/main" val="0"/>
              </a:ext>
            </a:extLst>
          </a:blip>
          <a:srcRect t="50209" r="50139" b="-1565"/>
          <a:stretch/>
        </p:blipFill>
        <p:spPr bwMode="auto">
          <a:xfrm>
            <a:off x="3029538" y="4270137"/>
            <a:ext cx="1812842" cy="18671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202" y="2071194"/>
            <a:ext cx="1811493" cy="1637508"/>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Image result for cartoon gene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632" y="4311035"/>
            <a:ext cx="990384" cy="1818213"/>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Image result for soldier cartoon no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1994" y="2022045"/>
            <a:ext cx="1339445" cy="1893457"/>
          </a:xfrm>
          <a:prstGeom prst="rect">
            <a:avLst/>
          </a:prstGeom>
          <a:noFill/>
          <a:extLst>
            <a:ext uri="{909E8E84-426E-40DD-AFC4-6F175D3DCCD1}">
              <a14:hiddenFill xmlns:a14="http://schemas.microsoft.com/office/drawing/2010/main">
                <a:solidFill>
                  <a:srgbClr val="FFFFFF"/>
                </a:solidFill>
              </a14:hiddenFill>
            </a:ext>
          </a:extLst>
        </p:spPr>
      </p:pic>
      <p:pic>
        <p:nvPicPr>
          <p:cNvPr id="5138" name="Picture 18" descr="Image result for historian"/>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8974" l="0" r="100000"/>
                    </a14:imgEffect>
                  </a14:imgLayer>
                </a14:imgProps>
              </a:ext>
              <a:ext uri="{28A0092B-C50C-407E-A947-70E740481C1C}">
                <a14:useLocalDpi xmlns:a14="http://schemas.microsoft.com/office/drawing/2010/main" val="0"/>
              </a:ext>
            </a:extLst>
          </a:blip>
          <a:srcRect/>
          <a:stretch>
            <a:fillRect/>
          </a:stretch>
        </p:blipFill>
        <p:spPr bwMode="auto">
          <a:xfrm>
            <a:off x="4218337" y="2223783"/>
            <a:ext cx="2030063" cy="1691719"/>
          </a:xfrm>
          <a:prstGeom prst="rect">
            <a:avLst/>
          </a:prstGeom>
          <a:noFill/>
          <a:extLst>
            <a:ext uri="{909E8E84-426E-40DD-AFC4-6F175D3DCCD1}">
              <a14:hiddenFill xmlns:a14="http://schemas.microsoft.com/office/drawing/2010/main">
                <a:solidFill>
                  <a:srgbClr val="FFFFFF"/>
                </a:solidFill>
              </a14:hiddenFill>
            </a:ext>
          </a:extLst>
        </p:spPr>
      </p:pic>
      <p:pic>
        <p:nvPicPr>
          <p:cNvPr id="5144" name="Picture 24" descr="Image result"/>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000" b="90000" l="1060" r="89934"/>
                    </a14:imgEffect>
                  </a14:imgLayer>
                </a14:imgProps>
              </a:ext>
              <a:ext uri="{28A0092B-C50C-407E-A947-70E740481C1C}">
                <a14:useLocalDpi xmlns:a14="http://schemas.microsoft.com/office/drawing/2010/main" val="0"/>
              </a:ext>
            </a:extLst>
          </a:blip>
          <a:srcRect/>
          <a:stretch>
            <a:fillRect/>
          </a:stretch>
        </p:blipFill>
        <p:spPr bwMode="auto">
          <a:xfrm>
            <a:off x="7606853" y="4322896"/>
            <a:ext cx="1808609" cy="1916407"/>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6" descr="Image result for richard branson cartoo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150" name="Picture 30" descr="Richard Branson by hamdigg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77653" y="2079893"/>
            <a:ext cx="1328448" cy="177126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54" name="Picture 34" descr="Related imag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0538" y="4171437"/>
            <a:ext cx="1543045" cy="1884636"/>
          </a:xfrm>
          <a:prstGeom prst="rect">
            <a:avLst/>
          </a:prstGeom>
          <a:noFill/>
          <a:extLst>
            <a:ext uri="{909E8E84-426E-40DD-AFC4-6F175D3DCCD1}">
              <a14:hiddenFill xmlns:a14="http://schemas.microsoft.com/office/drawing/2010/main">
                <a:solidFill>
                  <a:srgbClr val="FFFFFF"/>
                </a:solidFill>
              </a14:hiddenFill>
            </a:ext>
          </a:extLst>
        </p:spPr>
      </p:pic>
      <p:pic>
        <p:nvPicPr>
          <p:cNvPr id="5156" name="Picture 36" descr="Image result for you no background"/>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14736" y="3687431"/>
            <a:ext cx="2990053" cy="29900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155513" y="4866198"/>
            <a:ext cx="1334747" cy="707886"/>
          </a:xfrm>
          <a:prstGeom prst="rect">
            <a:avLst/>
          </a:prstGeom>
          <a:noFill/>
        </p:spPr>
        <p:txBody>
          <a:bodyPr wrap="square" rtlCol="0">
            <a:spAutoFit/>
          </a:bodyPr>
          <a:lstStyle/>
          <a:p>
            <a:pPr algn="ctr"/>
            <a:r>
              <a:rPr lang="en-GB" sz="4000" b="1" dirty="0"/>
              <a:t>YOU!</a:t>
            </a:r>
            <a:r>
              <a:rPr lang="en-GB" dirty="0"/>
              <a:t> </a:t>
            </a:r>
          </a:p>
        </p:txBody>
      </p:sp>
      <p:sp>
        <p:nvSpPr>
          <p:cNvPr id="11" name="TextBox 10"/>
          <p:cNvSpPr txBox="1"/>
          <p:nvPr/>
        </p:nvSpPr>
        <p:spPr>
          <a:xfrm>
            <a:off x="1924168" y="3749861"/>
            <a:ext cx="1077978" cy="369332"/>
          </a:xfrm>
          <a:prstGeom prst="rect">
            <a:avLst/>
          </a:prstGeom>
          <a:noFill/>
        </p:spPr>
        <p:txBody>
          <a:bodyPr wrap="square" rtlCol="0">
            <a:spAutoFit/>
          </a:bodyPr>
          <a:lstStyle/>
          <a:p>
            <a:r>
              <a:rPr lang="en-GB" b="1" dirty="0"/>
              <a:t>President</a:t>
            </a:r>
            <a:r>
              <a:rPr lang="en-GB" dirty="0"/>
              <a:t> </a:t>
            </a:r>
          </a:p>
        </p:txBody>
      </p:sp>
      <p:sp>
        <p:nvSpPr>
          <p:cNvPr id="31" name="TextBox 30"/>
          <p:cNvSpPr txBox="1"/>
          <p:nvPr/>
        </p:nvSpPr>
        <p:spPr>
          <a:xfrm>
            <a:off x="4719082" y="3845691"/>
            <a:ext cx="1077978" cy="369332"/>
          </a:xfrm>
          <a:prstGeom prst="rect">
            <a:avLst/>
          </a:prstGeom>
          <a:noFill/>
        </p:spPr>
        <p:txBody>
          <a:bodyPr wrap="square" rtlCol="0">
            <a:spAutoFit/>
          </a:bodyPr>
          <a:lstStyle/>
          <a:p>
            <a:r>
              <a:rPr lang="en-GB" b="1" dirty="0"/>
              <a:t>Historian </a:t>
            </a:r>
            <a:r>
              <a:rPr lang="en-GB" dirty="0"/>
              <a:t> </a:t>
            </a:r>
          </a:p>
        </p:txBody>
      </p:sp>
      <p:sp>
        <p:nvSpPr>
          <p:cNvPr id="32" name="TextBox 31"/>
          <p:cNvSpPr txBox="1"/>
          <p:nvPr/>
        </p:nvSpPr>
        <p:spPr>
          <a:xfrm>
            <a:off x="7152036" y="3829934"/>
            <a:ext cx="1077978" cy="369332"/>
          </a:xfrm>
          <a:prstGeom prst="rect">
            <a:avLst/>
          </a:prstGeom>
          <a:noFill/>
        </p:spPr>
        <p:txBody>
          <a:bodyPr wrap="square" rtlCol="0">
            <a:spAutoFit/>
          </a:bodyPr>
          <a:lstStyle/>
          <a:p>
            <a:r>
              <a:rPr lang="en-GB" b="1" dirty="0"/>
              <a:t>Soldier</a:t>
            </a:r>
            <a:r>
              <a:rPr lang="en-GB" dirty="0"/>
              <a:t> </a:t>
            </a:r>
          </a:p>
        </p:txBody>
      </p:sp>
      <p:sp>
        <p:nvSpPr>
          <p:cNvPr id="33" name="TextBox 32"/>
          <p:cNvSpPr txBox="1"/>
          <p:nvPr/>
        </p:nvSpPr>
        <p:spPr>
          <a:xfrm>
            <a:off x="9502888" y="3845691"/>
            <a:ext cx="1077978" cy="369332"/>
          </a:xfrm>
          <a:prstGeom prst="rect">
            <a:avLst/>
          </a:prstGeom>
          <a:noFill/>
        </p:spPr>
        <p:txBody>
          <a:bodyPr wrap="square" rtlCol="0">
            <a:spAutoFit/>
          </a:bodyPr>
          <a:lstStyle/>
          <a:p>
            <a:pPr algn="ctr"/>
            <a:r>
              <a:rPr lang="en-GB" b="1" dirty="0"/>
              <a:t>CEO </a:t>
            </a:r>
            <a:r>
              <a:rPr lang="en-GB" dirty="0"/>
              <a:t> </a:t>
            </a:r>
          </a:p>
        </p:txBody>
      </p:sp>
      <p:sp>
        <p:nvSpPr>
          <p:cNvPr id="34" name="TextBox 33"/>
          <p:cNvSpPr txBox="1"/>
          <p:nvPr/>
        </p:nvSpPr>
        <p:spPr>
          <a:xfrm>
            <a:off x="769707" y="6229076"/>
            <a:ext cx="1077978" cy="369332"/>
          </a:xfrm>
          <a:prstGeom prst="rect">
            <a:avLst/>
          </a:prstGeom>
          <a:noFill/>
        </p:spPr>
        <p:txBody>
          <a:bodyPr wrap="square" rtlCol="0">
            <a:spAutoFit/>
          </a:bodyPr>
          <a:lstStyle/>
          <a:p>
            <a:r>
              <a:rPr lang="en-GB" b="1" dirty="0"/>
              <a:t>A Friend </a:t>
            </a:r>
            <a:r>
              <a:rPr lang="en-GB" dirty="0"/>
              <a:t> </a:t>
            </a:r>
          </a:p>
        </p:txBody>
      </p:sp>
      <p:sp>
        <p:nvSpPr>
          <p:cNvPr id="35" name="TextBox 34"/>
          <p:cNvSpPr txBox="1"/>
          <p:nvPr/>
        </p:nvSpPr>
        <p:spPr>
          <a:xfrm>
            <a:off x="3241237" y="6239303"/>
            <a:ext cx="1077978" cy="369332"/>
          </a:xfrm>
          <a:prstGeom prst="rect">
            <a:avLst/>
          </a:prstGeom>
          <a:noFill/>
        </p:spPr>
        <p:txBody>
          <a:bodyPr wrap="square" rtlCol="0">
            <a:spAutoFit/>
          </a:bodyPr>
          <a:lstStyle/>
          <a:p>
            <a:pPr algn="ctr"/>
            <a:r>
              <a:rPr lang="en-GB" b="1" dirty="0"/>
              <a:t>Teacher </a:t>
            </a:r>
            <a:r>
              <a:rPr lang="en-GB" dirty="0"/>
              <a:t> </a:t>
            </a:r>
          </a:p>
        </p:txBody>
      </p:sp>
      <p:sp>
        <p:nvSpPr>
          <p:cNvPr id="36" name="TextBox 35"/>
          <p:cNvSpPr txBox="1"/>
          <p:nvPr/>
        </p:nvSpPr>
        <p:spPr>
          <a:xfrm>
            <a:off x="5557011" y="6229076"/>
            <a:ext cx="1077978" cy="369332"/>
          </a:xfrm>
          <a:prstGeom prst="rect">
            <a:avLst/>
          </a:prstGeom>
          <a:noFill/>
        </p:spPr>
        <p:txBody>
          <a:bodyPr wrap="square" rtlCol="0">
            <a:spAutoFit/>
          </a:bodyPr>
          <a:lstStyle/>
          <a:p>
            <a:r>
              <a:rPr lang="en-GB" b="1" dirty="0"/>
              <a:t>General </a:t>
            </a:r>
            <a:r>
              <a:rPr lang="en-GB" dirty="0"/>
              <a:t> </a:t>
            </a:r>
          </a:p>
        </p:txBody>
      </p:sp>
      <p:sp>
        <p:nvSpPr>
          <p:cNvPr id="37" name="TextBox 36"/>
          <p:cNvSpPr txBox="1"/>
          <p:nvPr/>
        </p:nvSpPr>
        <p:spPr>
          <a:xfrm>
            <a:off x="7915975" y="6178267"/>
            <a:ext cx="1077978" cy="369332"/>
          </a:xfrm>
          <a:prstGeom prst="rect">
            <a:avLst/>
          </a:prstGeom>
          <a:noFill/>
        </p:spPr>
        <p:txBody>
          <a:bodyPr wrap="square" rtlCol="0">
            <a:spAutoFit/>
          </a:bodyPr>
          <a:lstStyle/>
          <a:p>
            <a:r>
              <a:rPr lang="en-GB" b="1" dirty="0"/>
              <a:t>Reporter</a:t>
            </a:r>
            <a:r>
              <a:rPr lang="en-GB" dirty="0"/>
              <a:t> </a:t>
            </a:r>
          </a:p>
        </p:txBody>
      </p:sp>
      <p:sp>
        <p:nvSpPr>
          <p:cNvPr id="38" name="TextBox 37"/>
          <p:cNvSpPr txBox="1"/>
          <p:nvPr/>
        </p:nvSpPr>
        <p:spPr>
          <a:xfrm>
            <a:off x="10408759" y="6178267"/>
            <a:ext cx="1077978" cy="369332"/>
          </a:xfrm>
          <a:prstGeom prst="rect">
            <a:avLst/>
          </a:prstGeom>
          <a:noFill/>
        </p:spPr>
        <p:txBody>
          <a:bodyPr wrap="square" rtlCol="0">
            <a:spAutoFit/>
          </a:bodyPr>
          <a:lstStyle/>
          <a:p>
            <a:r>
              <a:rPr lang="en-GB" b="1" dirty="0"/>
              <a:t>Yes You!</a:t>
            </a:r>
            <a:r>
              <a:rPr lang="en-GB" dirty="0"/>
              <a:t> </a:t>
            </a:r>
          </a:p>
        </p:txBody>
      </p:sp>
      <p:pic>
        <p:nvPicPr>
          <p:cNvPr id="39" name="Picture 8"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6357" y="2073235"/>
            <a:ext cx="1811493" cy="16375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4" descr="Image result for main menu button icon">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46922" y="350886"/>
            <a:ext cx="1760390" cy="1748167"/>
          </a:xfrm>
          <a:prstGeom prst="rect">
            <a:avLst/>
          </a:prstGeom>
          <a:noFill/>
          <a:extLst>
            <a:ext uri="{909E8E84-426E-40DD-AFC4-6F175D3DCCD1}">
              <a14:hiddenFill xmlns:a14="http://schemas.microsoft.com/office/drawing/2010/main">
                <a:solidFill>
                  <a:srgbClr val="FFFFFF"/>
                </a:solidFill>
              </a14:hiddenFill>
            </a:ext>
          </a:extLst>
        </p:spPr>
      </p:pic>
      <p:sp>
        <p:nvSpPr>
          <p:cNvPr id="27" name="Oval 26"/>
          <p:cNvSpPr>
            <a:spLocks noChangeArrowheads="1"/>
          </p:cNvSpPr>
          <p:nvPr/>
        </p:nvSpPr>
        <p:spPr bwMode="auto">
          <a:xfrm>
            <a:off x="268536" y="2166914"/>
            <a:ext cx="697819" cy="622043"/>
          </a:xfrm>
          <a:prstGeom prst="ellipse">
            <a:avLst/>
          </a:prstGeom>
          <a:gradFill rotWithShape="0">
            <a:gsLst>
              <a:gs pos="0">
                <a:srgbClr val="FFFF00">
                  <a:gamma/>
                  <a:tint val="20000"/>
                  <a:invGamma/>
                </a:srgbClr>
              </a:gs>
              <a:gs pos="100000">
                <a:srgbClr val="FFFF00"/>
              </a:gs>
            </a:gsLst>
            <a:lin ang="5400000" scaled="1"/>
          </a:gra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2400" b="1" i="0" u="none" strike="noStrike" cap="none" normalizeH="0" baseline="0" dirty="0">
                <a:ln>
                  <a:noFill/>
                </a:ln>
                <a:solidFill>
                  <a:srgbClr val="000000"/>
                </a:solidFill>
                <a:effectLst/>
                <a:latin typeface="Calibri" panose="020F0502020204030204" pitchFamily="34" charset="0"/>
              </a:rPr>
              <a:t>9</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75790063"/>
      </p:ext>
    </p:extLst>
  </p:cSld>
  <p:clrMapOvr>
    <a:masterClrMapping/>
  </p:clrMapOvr>
  <mc:AlternateContent xmlns:mc="http://schemas.openxmlformats.org/markup-compatibility/2006" xmlns:p14="http://schemas.microsoft.com/office/powerpoint/2010/main">
    <mc:Choice Requires="p14">
      <p:transition spd="slow" p14:dur="3500">
        <p:checker/>
      </p:transition>
    </mc:Choice>
    <mc:Fallback xmlns="">
      <p:transition spd="slow">
        <p:checker/>
      </p:transition>
    </mc:Fallback>
  </mc:AlternateContent>
</p:sld>
</file>

<file path=ppt/theme/theme1.xml><?xml version="1.0" encoding="utf-8"?>
<a:theme xmlns:a="http://schemas.openxmlformats.org/drawingml/2006/main" name="Droplet">
  <a:themeElements>
    <a:clrScheme name="Droplet">
      <a:dk1>
        <a:sysClr val="windowText" lastClr="000000"/>
      </a:dk1>
      <a:lt1>
        <a:sysClr val="window" lastClr="FFFFFF"/>
      </a:lt1>
      <a:dk2>
        <a:srgbClr val="4B4B4B"/>
      </a:dk2>
      <a:lt2>
        <a:srgbClr val="B5B5B5"/>
      </a:lt2>
      <a:accent1>
        <a:srgbClr val="9AC43E"/>
      </a:accent1>
      <a:accent2>
        <a:srgbClr val="44BA98"/>
      </a:accent2>
      <a:accent3>
        <a:srgbClr val="43A9D9"/>
      </a:accent3>
      <a:accent4>
        <a:srgbClr val="6274D8"/>
      </a:accent4>
      <a:accent5>
        <a:srgbClr val="AB54D7"/>
      </a:accent5>
      <a:accent6>
        <a:srgbClr val="D15B37"/>
      </a:accent6>
      <a:hlink>
        <a:srgbClr val="BFE962"/>
      </a:hlink>
      <a:folHlink>
        <a:srgbClr val="C0D591"/>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892FADA9-420D-4323-A7A4-C1060166525B}"/>
    </a:ext>
  </a:extLst>
</a:theme>
</file>

<file path=docProps/app.xml><?xml version="1.0" encoding="utf-8"?>
<Properties xmlns="http://schemas.openxmlformats.org/officeDocument/2006/extended-properties" xmlns:vt="http://schemas.openxmlformats.org/officeDocument/2006/docPropsVTypes">
  <Template>TM04033925[[fn=Droplet]]</Template>
  <TotalTime>7832</TotalTime>
  <Words>1140</Words>
  <Application>Microsoft Office PowerPoint</Application>
  <PresentationFormat>Widescreen</PresentationFormat>
  <Paragraphs>142</Paragraphs>
  <Slides>26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 CENA</vt:lpstr>
      <vt:lpstr>Arial</vt:lpstr>
      <vt:lpstr>Calibri</vt:lpstr>
      <vt:lpstr>Calibri Light</vt:lpstr>
      <vt:lpstr>Tw Cen MT</vt:lpstr>
      <vt:lpstr>Droplet</vt:lpstr>
      <vt:lpstr>Propaganda</vt:lpstr>
      <vt:lpstr>Navigation and action buttons</vt:lpstr>
      <vt:lpstr>PowerPoint Presentation</vt:lpstr>
      <vt:lpstr>PowerPoint Presentation</vt:lpstr>
      <vt:lpstr>The Master of Propaganda</vt:lpstr>
      <vt:lpstr>PROPAGANDA Techniques</vt:lpstr>
      <vt:lpstr>Skill - Interpretation</vt:lpstr>
      <vt:lpstr>PowerPoint Presentation</vt:lpstr>
      <vt:lpstr>MOTIVE  </vt:lpstr>
      <vt:lpstr>ADVERTISING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vt:lpstr>
      <vt:lpstr>Modern ( Trump ) </vt:lpstr>
      <vt:lpstr>MODERN</vt:lpstr>
      <vt:lpstr>PowerPoint Presentation</vt:lpstr>
      <vt:lpstr>PowerPoint Presentation</vt:lpstr>
      <vt:lpstr>PowerPoint Presentation</vt:lpstr>
      <vt:lpstr>PRINT MEDIA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causes of the first world war</dc:title>
  <dc:creator>Phil icHistory</dc:creator>
  <cp:lastModifiedBy>Phil icHistory</cp:lastModifiedBy>
  <cp:revision>189</cp:revision>
  <cp:lastPrinted>2014-12-22T18:04:16Z</cp:lastPrinted>
  <dcterms:created xsi:type="dcterms:W3CDTF">2014-12-22T16:57:23Z</dcterms:created>
  <dcterms:modified xsi:type="dcterms:W3CDTF">2018-02-17T15:39:47Z</dcterms:modified>
</cp:coreProperties>
</file>